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342" r:id="rId5"/>
    <p:sldId id="351" r:id="rId6"/>
    <p:sldId id="377" r:id="rId7"/>
    <p:sldId id="373" r:id="rId8"/>
    <p:sldId id="366" r:id="rId9"/>
    <p:sldId id="369" r:id="rId10"/>
    <p:sldId id="367" r:id="rId11"/>
    <p:sldId id="374" r:id="rId12"/>
    <p:sldId id="383" r:id="rId13"/>
    <p:sldId id="376" r:id="rId14"/>
    <p:sldId id="352" r:id="rId15"/>
    <p:sldId id="364" r:id="rId16"/>
    <p:sldId id="365" r:id="rId17"/>
    <p:sldId id="362" r:id="rId18"/>
    <p:sldId id="379" r:id="rId19"/>
    <p:sldId id="380" r:id="rId20"/>
    <p:sldId id="382" r:id="rId21"/>
    <p:sldId id="363" r:id="rId22"/>
  </p:sldIdLst>
  <p:sldSz cx="12192000" cy="6858000"/>
  <p:notesSz cx="6858000" cy="9144000"/>
  <p:defaultTextStyle>
    <a:defPPr rtl="0">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4619727C-E50F-47BA-BE1C-ED395A011489}">
          <p14:sldIdLst>
            <p14:sldId id="342"/>
          </p14:sldIdLst>
        </p14:section>
        <p14:section name="Audit Procedure (Bill)" id="{0A0A48D1-54E0-46C8-9E38-6B102A0BB848}">
          <p14:sldIdLst>
            <p14:sldId id="351"/>
            <p14:sldId id="377"/>
            <p14:sldId id="373"/>
            <p14:sldId id="366"/>
            <p14:sldId id="369"/>
            <p14:sldId id="367"/>
          </p14:sldIdLst>
        </p14:section>
        <p14:section name="Audit Findings (Maaria)" id="{12616573-40E2-400A-943F-760B94F580E4}">
          <p14:sldIdLst>
            <p14:sldId id="374"/>
            <p14:sldId id="383"/>
            <p14:sldId id="376"/>
          </p14:sldIdLst>
        </p14:section>
        <p14:section name="Vulnerabilities (Ellis)" id="{A681279D-EC18-46EE-B0E9-B0D9DB56B8E1}">
          <p14:sldIdLst>
            <p14:sldId id="352"/>
            <p14:sldId id="364"/>
            <p14:sldId id="365"/>
          </p14:sldIdLst>
        </p14:section>
        <p14:section name="Fixes (Joe)" id="{037D9C43-C2B5-409E-8B85-C2E4962B210B}">
          <p14:sldIdLst>
            <p14:sldId id="362"/>
            <p14:sldId id="379"/>
            <p14:sldId id="380"/>
          </p14:sldIdLst>
        </p14:section>
        <p14:section name="Audit Breakdown" id="{5347B981-A6B8-4316-B625-3A09ECEE1F44}">
          <p14:sldIdLst>
            <p14:sldId id="382"/>
          </p14:sldIdLst>
        </p14:section>
        <p14:section name="End Slide" id="{6C4220B2-DB42-475F-B69F-6ED7ACBCF25F}">
          <p14:sldIdLst>
            <p14:sldId id="36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F1F1F"/>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10FDFA-82DB-4D88-BA44-35EF0AACA564}" v="6" dt="2024-04-16T13:52:04.935"/>
    <p1510:client id="{CF6318CB-9AF9-49F7-B979-E73B426237F5}" v="2447" dt="2024-04-15T14:43:07.6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371277-867B-4F79-B626-5D15310F0B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a:p>
        </p:txBody>
      </p:sp>
      <p:sp>
        <p:nvSpPr>
          <p:cNvPr id="3" name="Date Placeholder 2">
            <a:extLst>
              <a:ext uri="{FF2B5EF4-FFF2-40B4-BE49-F238E27FC236}">
                <a16:creationId xmlns:a16="http://schemas.microsoft.com/office/drawing/2014/main" id="{DD0F123B-AFBA-49F9-9E86-24F100D1F1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4DC31BE2-E78D-4ABE-8EDB-4AD36DF398A3}" type="datetimeFigureOut">
              <a:rPr lang="en-GB" smtClean="0"/>
              <a:t>17/04/2024</a:t>
            </a:fld>
            <a:endParaRPr lang="en-GB"/>
          </a:p>
        </p:txBody>
      </p:sp>
      <p:sp>
        <p:nvSpPr>
          <p:cNvPr id="4" name="Footer Placeholder 3">
            <a:extLst>
              <a:ext uri="{FF2B5EF4-FFF2-40B4-BE49-F238E27FC236}">
                <a16:creationId xmlns:a16="http://schemas.microsoft.com/office/drawing/2014/main" id="{6C879063-21AE-4790-85A4-50D17E2D82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a:p>
        </p:txBody>
      </p:sp>
      <p:sp>
        <p:nvSpPr>
          <p:cNvPr id="5" name="Slide Number Placeholder 4">
            <a:extLst>
              <a:ext uri="{FF2B5EF4-FFF2-40B4-BE49-F238E27FC236}">
                <a16:creationId xmlns:a16="http://schemas.microsoft.com/office/drawing/2014/main" id="{F29F5F78-3D9C-4E5F-A866-96C1DD86FE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463FF618-F07E-477B-AA5D-612E7A56D407}" type="slidenum">
              <a:rPr lang="en-GB" smtClean="0"/>
              <a:t>‹#›</a:t>
            </a:fld>
            <a:endParaRPr lang="en-GB"/>
          </a:p>
        </p:txBody>
      </p:sp>
    </p:spTree>
    <p:extLst>
      <p:ext uri="{BB962C8B-B14F-4D97-AF65-F5344CB8AC3E}">
        <p14:creationId xmlns:p14="http://schemas.microsoft.com/office/powerpoint/2010/main" val="1925331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D4B3339F-6CEA-4641-BE08-40DAFD6FCF25}" type="datetimeFigureOut">
              <a:rPr lang="en-GB" smtClean="0"/>
              <a:t>17/04/2024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n-GB"/>
            </a:defPPr>
          </a:lstStyle>
          <a:p>
            <a:pPr rtl="0"/>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DEF75CB5-5666-5049-9AE0-38EFD385C21E}" type="slidenum">
              <a:rPr lang="en-GB" smtClean="0"/>
              <a:t>‹#›</a:t>
            </a:fld>
            <a:endParaRPr lang="en-GB"/>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n-GB" sz="1200" kern="1200">
        <a:solidFill>
          <a:schemeClr val="tx1"/>
        </a:solidFill>
        <a:latin typeface="+mn-lt"/>
        <a:ea typeface="+mn-ea"/>
        <a:cs typeface="+mn-cs"/>
      </a:defRPr>
    </a:lvl1pPr>
    <a:lvl2pPr marL="457200" algn="l" defTabSz="914400" rtl="0" eaLnBrk="1" latinLnBrk="0" hangingPunct="1">
      <a:defRPr lang="en-GB" sz="1200" kern="1200">
        <a:solidFill>
          <a:schemeClr val="tx1"/>
        </a:solidFill>
        <a:latin typeface="+mn-lt"/>
        <a:ea typeface="+mn-ea"/>
        <a:cs typeface="+mn-cs"/>
      </a:defRPr>
    </a:lvl2pPr>
    <a:lvl3pPr marL="914400" algn="l" defTabSz="914400" rtl="0" eaLnBrk="1" latinLnBrk="0" hangingPunct="1">
      <a:defRPr lang="en-GB" sz="1200" kern="1200">
        <a:solidFill>
          <a:schemeClr val="tx1"/>
        </a:solidFill>
        <a:latin typeface="+mn-lt"/>
        <a:ea typeface="+mn-ea"/>
        <a:cs typeface="+mn-cs"/>
      </a:defRPr>
    </a:lvl3pPr>
    <a:lvl4pPr marL="1371600" algn="l" defTabSz="914400" rtl="0" eaLnBrk="1" latinLnBrk="0" hangingPunct="1">
      <a:defRPr lang="en-GB" sz="1200" kern="1200">
        <a:solidFill>
          <a:schemeClr val="tx1"/>
        </a:solidFill>
        <a:latin typeface="+mn-lt"/>
        <a:ea typeface="+mn-ea"/>
        <a:cs typeface="+mn-cs"/>
      </a:defRPr>
    </a:lvl4pPr>
    <a:lvl5pPr marL="1828800" algn="l" defTabSz="914400" rtl="0" eaLnBrk="1" latinLnBrk="0" hangingPunct="1">
      <a:defRPr lang="en-GB" sz="1200" kern="1200">
        <a:solidFill>
          <a:schemeClr val="tx1"/>
        </a:solidFill>
        <a:latin typeface="+mn-lt"/>
        <a:ea typeface="+mn-ea"/>
        <a:cs typeface="+mn-cs"/>
      </a:defRPr>
    </a:lvl5pPr>
    <a:lvl6pPr marL="2286000" algn="l" defTabSz="914400" rtl="0" eaLnBrk="1" latinLnBrk="0" hangingPunct="1">
      <a:defRPr lang="en-GB" sz="1200" kern="1200">
        <a:solidFill>
          <a:schemeClr val="tx1"/>
        </a:solidFill>
        <a:latin typeface="+mn-lt"/>
        <a:ea typeface="+mn-ea"/>
        <a:cs typeface="+mn-cs"/>
      </a:defRPr>
    </a:lvl6pPr>
    <a:lvl7pPr marL="2743200" algn="l" defTabSz="914400" rtl="0" eaLnBrk="1" latinLnBrk="0" hangingPunct="1">
      <a:defRPr lang="en-GB" sz="1200" kern="1200">
        <a:solidFill>
          <a:schemeClr val="tx1"/>
        </a:solidFill>
        <a:latin typeface="+mn-lt"/>
        <a:ea typeface="+mn-ea"/>
        <a:cs typeface="+mn-cs"/>
      </a:defRPr>
    </a:lvl7pPr>
    <a:lvl8pPr marL="3200400" algn="l" defTabSz="914400" rtl="0" eaLnBrk="1" latinLnBrk="0" hangingPunct="1">
      <a:defRPr lang="en-GB" sz="1200" kern="1200">
        <a:solidFill>
          <a:schemeClr val="tx1"/>
        </a:solidFill>
        <a:latin typeface="+mn-lt"/>
        <a:ea typeface="+mn-ea"/>
        <a:cs typeface="+mn-cs"/>
      </a:defRPr>
    </a:lvl8pPr>
    <a:lvl9pPr marL="3657600" algn="l" defTabSz="914400" rtl="0" eaLnBrk="1" latinLnBrk="0" hangingPunct="1">
      <a:defRPr lang="en-GB"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ORDER OF PRESENTING:</a:t>
            </a:r>
            <a:br>
              <a:rPr lang="en-GB"/>
            </a:br>
            <a:r>
              <a:rPr lang="en-GB"/>
              <a:t>BILL</a:t>
            </a:r>
          </a:p>
          <a:p>
            <a:r>
              <a:rPr lang="en-GB"/>
              <a:t>MAARIA</a:t>
            </a:r>
          </a:p>
          <a:p>
            <a:r>
              <a:rPr lang="en-GB"/>
              <a:t>ELLIS</a:t>
            </a:r>
          </a:p>
          <a:p>
            <a:r>
              <a:rPr lang="en-GB"/>
              <a:t>JOE</a:t>
            </a:r>
          </a:p>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a:t>
            </a:fld>
            <a:endParaRPr lang="en-GB"/>
          </a:p>
        </p:txBody>
      </p:sp>
    </p:spTree>
    <p:extLst>
      <p:ext uri="{BB962C8B-B14F-4D97-AF65-F5344CB8AC3E}">
        <p14:creationId xmlns:p14="http://schemas.microsoft.com/office/powerpoint/2010/main" val="2579090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091747"/>
                </a:solidFill>
                <a:effectLst/>
                <a:latin typeface="inter"/>
              </a:rPr>
              <a:t>DEFINITION: is a type of web security vulnerability where an attacker tricks a user's browser into making an unwanted request to a web application on which the user is authenticated. </a:t>
            </a:r>
            <a:endParaRPr lang="en-GB"/>
          </a:p>
          <a:p>
            <a:r>
              <a:rPr lang="en-GB"/>
              <a:t>&lt;RISK&gt;unauthorized actions being taken on behalf of the user, such as changing account settings, making purchases, transferring funds, or even deleting data. Since the request comes from a trusted user's browser, the target website may not be able to distinguish between a legitimate request and a forged one.</a:t>
            </a:r>
          </a:p>
          <a:p>
            <a:r>
              <a:rPr lang="en-GB">
                <a:highlight>
                  <a:srgbClr val="FFFF00"/>
                </a:highlight>
              </a:rPr>
              <a:t>EVIDENCE:</a:t>
            </a:r>
            <a:r>
              <a:rPr lang="en-GB"/>
              <a:t> Snippet from the report found from the dynamic analysis, by the OWASP scanner. It Identifies 4 different pages from the site which do not use CSRF Tokens.</a:t>
            </a:r>
          </a:p>
        </p:txBody>
      </p:sp>
      <p:sp>
        <p:nvSpPr>
          <p:cNvPr id="4" name="Slide Number Placeholder 3"/>
          <p:cNvSpPr>
            <a:spLocks noGrp="1"/>
          </p:cNvSpPr>
          <p:nvPr>
            <p:ph type="sldNum" sz="quarter" idx="5"/>
          </p:nvPr>
        </p:nvSpPr>
        <p:spPr/>
        <p:txBody>
          <a:bodyPr/>
          <a:lstStyle/>
          <a:p>
            <a:pPr rtl="0"/>
            <a:fld id="{DEF75CB5-5666-5049-9AE0-38EFD385C21E}" type="slidenum">
              <a:rPr lang="en-GB" smtClean="0"/>
              <a:t>10</a:t>
            </a:fld>
            <a:endParaRPr lang="en-GB"/>
          </a:p>
        </p:txBody>
      </p:sp>
    </p:spTree>
    <p:extLst>
      <p:ext uri="{BB962C8B-B14F-4D97-AF65-F5344CB8AC3E}">
        <p14:creationId xmlns:p14="http://schemas.microsoft.com/office/powerpoint/2010/main" val="34910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endParaRPr lang="en-GB"/>
          </a:p>
        </p:txBody>
      </p:sp>
      <p:sp>
        <p:nvSpPr>
          <p:cNvPr id="4" name="Slide Number Placeholder 3"/>
          <p:cNvSpPr>
            <a:spLocks noGrp="1"/>
          </p:cNvSpPr>
          <p:nvPr>
            <p:ph type="sldNum" sz="quarter" idx="5"/>
          </p:nvPr>
        </p:nvSpPr>
        <p:spPr/>
        <p:txBody>
          <a:bodyPr rtlCol="0"/>
          <a:lstStyle>
            <a:defPPr>
              <a:defRPr lang="en-GB"/>
            </a:defPPr>
          </a:lstStyle>
          <a:p>
            <a:pPr rtl="0"/>
            <a:fld id="{DEF75CB5-5666-5049-9AE0-38EFD385C21E}" type="slidenum">
              <a:rPr lang="en-GB" smtClean="0"/>
              <a:t>11</a:t>
            </a:fld>
            <a:endParaRPr lang="en-GB"/>
          </a:p>
        </p:txBody>
      </p:sp>
    </p:spTree>
    <p:extLst>
      <p:ext uri="{BB962C8B-B14F-4D97-AF65-F5344CB8AC3E}">
        <p14:creationId xmlns:p14="http://schemas.microsoft.com/office/powerpoint/2010/main" val="3177418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Made possible when user inputs displayed</a:t>
            </a:r>
          </a:p>
          <a:p>
            <a:endParaRPr lang="en-GB"/>
          </a:p>
          <a:p>
            <a:r>
              <a:rPr lang="en-GB"/>
              <a:t>Other users run these scripts unknowingly</a:t>
            </a:r>
          </a:p>
          <a:p>
            <a:endParaRPr lang="en-GB"/>
          </a:p>
          <a:p>
            <a:r>
              <a:rPr lang="en-GB"/>
              <a:t>can steal information, redirect users</a:t>
            </a:r>
          </a:p>
          <a:p>
            <a:endParaRPr lang="en-GB"/>
          </a:p>
          <a:p>
            <a:r>
              <a:rPr lang="en-GB"/>
              <a:t>Very bad because it ruins trust from users</a:t>
            </a:r>
          </a:p>
          <a:p>
            <a:endParaRPr lang="en-GB"/>
          </a:p>
          <a:p>
            <a:endParaRPr lang="en-GB"/>
          </a:p>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12</a:t>
            </a:fld>
            <a:endParaRPr lang="en-GB"/>
          </a:p>
        </p:txBody>
      </p:sp>
    </p:spTree>
    <p:extLst>
      <p:ext uri="{BB962C8B-B14F-4D97-AF65-F5344CB8AC3E}">
        <p14:creationId xmlns:p14="http://schemas.microsoft.com/office/powerpoint/2010/main" val="266257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Where attackers trick user into clicking link or visiting a malicious website</a:t>
            </a:r>
          </a:p>
          <a:p>
            <a:endParaRPr lang="en-GB"/>
          </a:p>
          <a:p>
            <a:r>
              <a:rPr lang="en-GB"/>
              <a:t>can make requests using users credentials</a:t>
            </a:r>
          </a:p>
          <a:p>
            <a:endParaRPr lang="en-GB"/>
          </a:p>
          <a:p>
            <a:r>
              <a:rPr lang="en-GB"/>
              <a:t>Attackers can change account settings, buy things or transfer funds</a:t>
            </a:r>
          </a:p>
        </p:txBody>
      </p:sp>
      <p:sp>
        <p:nvSpPr>
          <p:cNvPr id="4" name="Slide Number Placeholder 3"/>
          <p:cNvSpPr>
            <a:spLocks noGrp="1"/>
          </p:cNvSpPr>
          <p:nvPr>
            <p:ph type="sldNum" sz="quarter" idx="5"/>
          </p:nvPr>
        </p:nvSpPr>
        <p:spPr/>
        <p:txBody>
          <a:bodyPr/>
          <a:lstStyle/>
          <a:p>
            <a:pPr rtl="0"/>
            <a:fld id="{DEF75CB5-5666-5049-9AE0-38EFD385C21E}" type="slidenum">
              <a:rPr lang="en-GB" smtClean="0"/>
              <a:t>13</a:t>
            </a:fld>
            <a:endParaRPr lang="en-GB"/>
          </a:p>
        </p:txBody>
      </p:sp>
    </p:spTree>
    <p:extLst>
      <p:ext uri="{BB962C8B-B14F-4D97-AF65-F5344CB8AC3E}">
        <p14:creationId xmlns:p14="http://schemas.microsoft.com/office/powerpoint/2010/main" val="3970927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Input validation (input sanitisation)</a:t>
            </a:r>
          </a:p>
          <a:p>
            <a:r>
              <a:rPr lang="en-GB"/>
              <a:t>Html encoding </a:t>
            </a:r>
          </a:p>
          <a:p>
            <a:r>
              <a:rPr lang="en-GB"/>
              <a:t>Html reads it as a character “&lt;“ instead of html code</a:t>
            </a:r>
          </a:p>
          <a:p>
            <a:r>
              <a:rPr lang="en-GB"/>
              <a:t>Sanitised when put into and from database and output onto a site</a:t>
            </a:r>
          </a:p>
          <a:p>
            <a:endParaRPr lang="en-GB"/>
          </a:p>
          <a:p>
            <a:r>
              <a:rPr lang="en-GB"/>
              <a:t>Post not get</a:t>
            </a:r>
          </a:p>
          <a:p>
            <a:r>
              <a:rPr lang="en-GB"/>
              <a:t>Post – encodes data as a message</a:t>
            </a:r>
          </a:p>
          <a:p>
            <a:r>
              <a:rPr lang="en-GB"/>
              <a:t>Get – encodes data into URL as query string (visible and easy to edit)</a:t>
            </a:r>
          </a:p>
          <a:p>
            <a:r>
              <a:rPr lang="en-GB"/>
              <a:t>Headers – use standard http headers (only browsers can set) check origin</a:t>
            </a:r>
          </a:p>
          <a:p>
            <a:r>
              <a:rPr lang="en-GB"/>
              <a:t>Tokens – large number (hard to guess) appends to user request. Ensures genuine request</a:t>
            </a:r>
          </a:p>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14</a:t>
            </a:fld>
            <a:endParaRPr lang="en-GB"/>
          </a:p>
        </p:txBody>
      </p:sp>
    </p:spTree>
    <p:extLst>
      <p:ext uri="{BB962C8B-B14F-4D97-AF65-F5344CB8AC3E}">
        <p14:creationId xmlns:p14="http://schemas.microsoft.com/office/powerpoint/2010/main" val="168417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15</a:t>
            </a:fld>
            <a:endParaRPr lang="en-GB"/>
          </a:p>
        </p:txBody>
      </p:sp>
    </p:spTree>
    <p:extLst>
      <p:ext uri="{BB962C8B-B14F-4D97-AF65-F5344CB8AC3E}">
        <p14:creationId xmlns:p14="http://schemas.microsoft.com/office/powerpoint/2010/main" val="2564199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Tokens are stored and are checked on every form</a:t>
            </a:r>
          </a:p>
          <a:p>
            <a:r>
              <a:rPr lang="en-GB"/>
              <a:t>Good job using post not get</a:t>
            </a:r>
          </a:p>
          <a:p>
            <a:r>
              <a:rPr lang="en-GB"/>
              <a:t>Get used when loading posts = good</a:t>
            </a:r>
          </a:p>
        </p:txBody>
      </p:sp>
      <p:sp>
        <p:nvSpPr>
          <p:cNvPr id="4" name="Slide Number Placeholder 3"/>
          <p:cNvSpPr>
            <a:spLocks noGrp="1"/>
          </p:cNvSpPr>
          <p:nvPr>
            <p:ph type="sldNum" sz="quarter" idx="5"/>
          </p:nvPr>
        </p:nvSpPr>
        <p:spPr/>
        <p:txBody>
          <a:bodyPr/>
          <a:lstStyle/>
          <a:p>
            <a:pPr rtl="0"/>
            <a:fld id="{DEF75CB5-5666-5049-9AE0-38EFD385C21E}" type="slidenum">
              <a:rPr lang="en-GB" smtClean="0"/>
              <a:t>16</a:t>
            </a:fld>
            <a:endParaRPr lang="en-GB"/>
          </a:p>
        </p:txBody>
      </p:sp>
    </p:spTree>
    <p:extLst>
      <p:ext uri="{BB962C8B-B14F-4D97-AF65-F5344CB8AC3E}">
        <p14:creationId xmlns:p14="http://schemas.microsoft.com/office/powerpoint/2010/main" val="1154394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endParaRPr lang="en-GB"/>
          </a:p>
        </p:txBody>
      </p:sp>
      <p:sp>
        <p:nvSpPr>
          <p:cNvPr id="4" name="Slide Number Placeholder 3"/>
          <p:cNvSpPr>
            <a:spLocks noGrp="1"/>
          </p:cNvSpPr>
          <p:nvPr>
            <p:ph type="sldNum" sz="quarter" idx="5"/>
          </p:nvPr>
        </p:nvSpPr>
        <p:spPr/>
        <p:txBody>
          <a:bodyPr rtlCol="0"/>
          <a:lstStyle>
            <a:defPPr>
              <a:defRPr lang="en-GB"/>
            </a:defPPr>
          </a:lstStyle>
          <a:p>
            <a:pPr rtl="0"/>
            <a:fld id="{DEF75CB5-5666-5049-9AE0-38EFD385C21E}" type="slidenum">
              <a:rPr lang="en-GB" smtClean="0"/>
              <a:t>18</a:t>
            </a:fld>
            <a:endParaRPr lang="en-GB"/>
          </a:p>
        </p:txBody>
      </p:sp>
    </p:spTree>
    <p:extLst>
      <p:ext uri="{BB962C8B-B14F-4D97-AF65-F5344CB8AC3E}">
        <p14:creationId xmlns:p14="http://schemas.microsoft.com/office/powerpoint/2010/main" val="2436395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Discuss Static Analysis:</a:t>
            </a:r>
          </a:p>
          <a:p>
            <a:r>
              <a:rPr lang="en-GB"/>
              <a:t>*Explored the site to see how it operates, functions, behaves</a:t>
            </a:r>
          </a:p>
          <a:p>
            <a:r>
              <a:rPr lang="en-GB"/>
              <a:t>*Performed penetration testing to spot any initial vulnerabilities in the site</a:t>
            </a:r>
          </a:p>
          <a:p>
            <a:r>
              <a:rPr lang="en-GB"/>
              <a:t>*Made Observations</a:t>
            </a:r>
          </a:p>
        </p:txBody>
      </p:sp>
      <p:sp>
        <p:nvSpPr>
          <p:cNvPr id="4" name="Slide Number Placeholder 3"/>
          <p:cNvSpPr>
            <a:spLocks noGrp="1"/>
          </p:cNvSpPr>
          <p:nvPr>
            <p:ph type="sldNum" sz="quarter" idx="5"/>
          </p:nvPr>
        </p:nvSpPr>
        <p:spPr/>
        <p:txBody>
          <a:bodyPr/>
          <a:lstStyle/>
          <a:p>
            <a:pPr rtl="0"/>
            <a:fld id="{DEF75CB5-5666-5049-9AE0-38EFD385C21E}" type="slidenum">
              <a:rPr lang="en-GB" smtClean="0"/>
              <a:t>2</a:t>
            </a:fld>
            <a:endParaRPr lang="en-GB"/>
          </a:p>
        </p:txBody>
      </p:sp>
    </p:spTree>
    <p:extLst>
      <p:ext uri="{BB962C8B-B14F-4D97-AF65-F5344CB8AC3E}">
        <p14:creationId xmlns:p14="http://schemas.microsoft.com/office/powerpoint/2010/main" val="2913805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3</a:t>
            </a:fld>
            <a:endParaRPr lang="en-GB"/>
          </a:p>
        </p:txBody>
      </p:sp>
    </p:spTree>
    <p:extLst>
      <p:ext uri="{BB962C8B-B14F-4D97-AF65-F5344CB8AC3E}">
        <p14:creationId xmlns:p14="http://schemas.microsoft.com/office/powerpoint/2010/main" val="257707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For our manual review, we did a quick scan over all the code files to spot anything clearly obvious and ,make notes. We also looked at the code to pages that we had concerns about in our initial observations.</a:t>
            </a:r>
          </a:p>
        </p:txBody>
      </p:sp>
      <p:sp>
        <p:nvSpPr>
          <p:cNvPr id="4" name="Slide Number Placeholder 3"/>
          <p:cNvSpPr>
            <a:spLocks noGrp="1"/>
          </p:cNvSpPr>
          <p:nvPr>
            <p:ph type="sldNum" sz="quarter" idx="5"/>
          </p:nvPr>
        </p:nvSpPr>
        <p:spPr/>
        <p:txBody>
          <a:bodyPr/>
          <a:lstStyle/>
          <a:p>
            <a:pPr rtl="0"/>
            <a:fld id="{DEF75CB5-5666-5049-9AE0-38EFD385C21E}" type="slidenum">
              <a:rPr lang="en-GB" smtClean="0"/>
              <a:t>4</a:t>
            </a:fld>
            <a:endParaRPr lang="en-GB"/>
          </a:p>
        </p:txBody>
      </p:sp>
    </p:spTree>
    <p:extLst>
      <p:ext uri="{BB962C8B-B14F-4D97-AF65-F5344CB8AC3E}">
        <p14:creationId xmlns:p14="http://schemas.microsoft.com/office/powerpoint/2010/main" val="4004384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After Our Static Testing, We Performed Our Dynamic Testing Using The Visual Code Graper &amp; The OWASP To Detect Vulnerabilities We Didn’t spot in our initial analysis and give us a deep scan into our code. This gave us a really good insight into our code.</a:t>
            </a:r>
          </a:p>
        </p:txBody>
      </p:sp>
      <p:sp>
        <p:nvSpPr>
          <p:cNvPr id="4" name="Slide Number Placeholder 3"/>
          <p:cNvSpPr>
            <a:spLocks noGrp="1"/>
          </p:cNvSpPr>
          <p:nvPr>
            <p:ph type="sldNum" sz="quarter" idx="5"/>
          </p:nvPr>
        </p:nvSpPr>
        <p:spPr/>
        <p:txBody>
          <a:bodyPr/>
          <a:lstStyle/>
          <a:p>
            <a:pPr rtl="0"/>
            <a:fld id="{DEF75CB5-5666-5049-9AE0-38EFD385C21E}" type="slidenum">
              <a:rPr lang="en-GB" smtClean="0"/>
              <a:t>5</a:t>
            </a:fld>
            <a:endParaRPr lang="en-GB"/>
          </a:p>
        </p:txBody>
      </p:sp>
    </p:spTree>
    <p:extLst>
      <p:ext uri="{BB962C8B-B14F-4D97-AF65-F5344CB8AC3E}">
        <p14:creationId xmlns:p14="http://schemas.microsoft.com/office/powerpoint/2010/main" val="2307565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Briefly Discuss The Reports</a:t>
            </a:r>
          </a:p>
          <a:p>
            <a:r>
              <a:rPr lang="en-GB"/>
              <a:t>Visual Code </a:t>
            </a:r>
            <a:r>
              <a:rPr lang="en-GB" err="1"/>
              <a:t>Grapper</a:t>
            </a:r>
            <a:r>
              <a:rPr lang="en-GB"/>
              <a:t> (Top)</a:t>
            </a:r>
          </a:p>
          <a:p>
            <a:r>
              <a:rPr lang="en-GB"/>
              <a:t>OWASP (Bottom)</a:t>
            </a:r>
          </a:p>
        </p:txBody>
      </p:sp>
      <p:sp>
        <p:nvSpPr>
          <p:cNvPr id="4" name="Slide Number Placeholder 3"/>
          <p:cNvSpPr>
            <a:spLocks noGrp="1"/>
          </p:cNvSpPr>
          <p:nvPr>
            <p:ph type="sldNum" sz="quarter" idx="5"/>
          </p:nvPr>
        </p:nvSpPr>
        <p:spPr/>
        <p:txBody>
          <a:bodyPr/>
          <a:lstStyle/>
          <a:p>
            <a:pPr rtl="0"/>
            <a:fld id="{DEF75CB5-5666-5049-9AE0-38EFD385C21E}" type="slidenum">
              <a:rPr lang="en-GB" smtClean="0"/>
              <a:t>6</a:t>
            </a:fld>
            <a:endParaRPr lang="en-GB"/>
          </a:p>
        </p:txBody>
      </p:sp>
    </p:spTree>
    <p:extLst>
      <p:ext uri="{BB962C8B-B14F-4D97-AF65-F5344CB8AC3E}">
        <p14:creationId xmlns:p14="http://schemas.microsoft.com/office/powerpoint/2010/main" val="2851684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Discuss About Our Deep Code Analysis Using Our Observations From The Static Testing &amp; The Security Scanner Reports</a:t>
            </a:r>
          </a:p>
        </p:txBody>
      </p:sp>
      <p:sp>
        <p:nvSpPr>
          <p:cNvPr id="4" name="Slide Number Placeholder 3"/>
          <p:cNvSpPr>
            <a:spLocks noGrp="1"/>
          </p:cNvSpPr>
          <p:nvPr>
            <p:ph type="sldNum" sz="quarter" idx="5"/>
          </p:nvPr>
        </p:nvSpPr>
        <p:spPr/>
        <p:txBody>
          <a:bodyPr/>
          <a:lstStyle/>
          <a:p>
            <a:pPr rtl="0"/>
            <a:fld id="{DEF75CB5-5666-5049-9AE0-38EFD385C21E}" type="slidenum">
              <a:rPr lang="en-GB" smtClean="0"/>
              <a:t>7</a:t>
            </a:fld>
            <a:endParaRPr lang="en-GB"/>
          </a:p>
        </p:txBody>
      </p:sp>
    </p:spTree>
    <p:extLst>
      <p:ext uri="{BB962C8B-B14F-4D97-AF65-F5344CB8AC3E}">
        <p14:creationId xmlns:p14="http://schemas.microsoft.com/office/powerpoint/2010/main" val="2973076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&lt;EXPLAINATION POINTS&gt;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DEFINITION: </a:t>
            </a:r>
            <a:r>
              <a:rPr lang="en-GB" b="0" i="0">
                <a:solidFill>
                  <a:srgbClr val="091747"/>
                </a:solidFill>
                <a:effectLst/>
                <a:latin typeface="inter"/>
              </a:rPr>
              <a:t>Cross-Site Scripting (XSS) is a security vulnerability in web applications that allows attackers to inject malicious scripts into web pages viewed by other users. </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THREAT: </a:t>
            </a:r>
            <a:r>
              <a:rPr lang="en-GB" b="0" i="0">
                <a:solidFill>
                  <a:srgbClr val="091747"/>
                </a:solidFill>
                <a:effectLst/>
                <a:latin typeface="inter"/>
              </a:rPr>
              <a:t>attacker to inject code that is then executed in the context of the victim's browser, this can lead to malicious activities, such as stealing sensitive information &amp; hijacking sessions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EVIDENCE: A malicious script is provided as the post title, as seen by the proof on the right. Because there is insufficient input validation, the page opens and instantly redirects to fridge.com.</a:t>
            </a:r>
            <a:br>
              <a:rPr lang="en-GB"/>
            </a:br>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8</a:t>
            </a:fld>
            <a:endParaRPr lang="en-GB"/>
          </a:p>
        </p:txBody>
      </p:sp>
    </p:spTree>
    <p:extLst>
      <p:ext uri="{BB962C8B-B14F-4D97-AF65-F5344CB8AC3E}">
        <p14:creationId xmlns:p14="http://schemas.microsoft.com/office/powerpoint/2010/main" val="2073768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Definition: enables hackers to alter the queries that a programme sends to its database due to a flaw in internet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THREAT: 1) </a:t>
            </a:r>
            <a:r>
              <a:rPr lang="en-GB" b="0" i="0">
                <a:solidFill>
                  <a:srgbClr val="091747"/>
                </a:solidFill>
                <a:effectLst/>
                <a:latin typeface="inter"/>
              </a:rPr>
              <a:t>manipulate the database 2) potentially gaining unauthorized access to sensitive information 3) modifying data </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EVIDENCE: IN THIS EVIDENCE, IF THE VARIABLES LIKE $TITLE , $CONTENT , OR $GENRE ARE DIRECTLY TAKEN FROM USER INPUT WITHOUT PROPER SANITATIZATION, AN ATTACKER COULD POTENTIALLY MANIPULATE THE SQL QUERY TO PERFORM UNAUTHORISED ACTIONS ON THE DATABASE.</a:t>
            </a:r>
          </a:p>
        </p:txBody>
      </p:sp>
      <p:sp>
        <p:nvSpPr>
          <p:cNvPr id="4" name="Slide Number Placeholder 3"/>
          <p:cNvSpPr>
            <a:spLocks noGrp="1"/>
          </p:cNvSpPr>
          <p:nvPr>
            <p:ph type="sldNum" sz="quarter" idx="5"/>
          </p:nvPr>
        </p:nvSpPr>
        <p:spPr/>
        <p:txBody>
          <a:bodyPr/>
          <a:lstStyle/>
          <a:p>
            <a:pPr rtl="0"/>
            <a:fld id="{DEF75CB5-5666-5049-9AE0-38EFD385C21E}" type="slidenum">
              <a:rPr lang="en-GB" smtClean="0"/>
              <a:t>9</a:t>
            </a:fld>
            <a:endParaRPr lang="en-GB"/>
          </a:p>
        </p:txBody>
      </p:sp>
    </p:spTree>
    <p:extLst>
      <p:ext uri="{BB962C8B-B14F-4D97-AF65-F5344CB8AC3E}">
        <p14:creationId xmlns:p14="http://schemas.microsoft.com/office/powerpoint/2010/main" val="293508635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ised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rtlCol="0">
            <a:noAutofit/>
          </a:bodyPr>
          <a:lstStyle>
            <a:lvl1pPr algn="ctr">
              <a:defRPr lang="en-GB" sz="6000" kern="1200" spc="2200" baseline="0">
                <a:solidFill>
                  <a:schemeClr val="accent5"/>
                </a:solidFill>
              </a:defRPr>
            </a:lvl1pPr>
          </a:lstStyle>
          <a:p>
            <a:pPr rtl="0"/>
            <a:r>
              <a:rPr lang="en-GB"/>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rtlCol="0">
            <a:noAutofit/>
          </a:bodyPr>
          <a:lstStyle>
            <a:lvl1pPr marL="0" indent="0" algn="ctr">
              <a:buNone/>
              <a:defRPr lang="en-GB"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lang="en-GB" sz="2000"/>
            </a:lvl2pPr>
            <a:lvl3pPr marL="914400" indent="0" algn="ctr">
              <a:buNone/>
              <a:defRPr lang="en-GB" sz="1800"/>
            </a:lvl3pPr>
            <a:lvl4pPr marL="1371600" indent="0" algn="ctr">
              <a:buNone/>
              <a:defRPr lang="en-GB" sz="1600"/>
            </a:lvl4pPr>
            <a:lvl5pPr marL="1828800" indent="0" algn="ctr">
              <a:buNone/>
              <a:defRPr lang="en-GB" sz="1600"/>
            </a:lvl5pPr>
            <a:lvl6pPr marL="2286000" indent="0" algn="ctr">
              <a:buNone/>
              <a:defRPr lang="en-GB" sz="1600"/>
            </a:lvl6pPr>
            <a:lvl7pPr marL="2743200" indent="0" algn="ctr">
              <a:buNone/>
              <a:defRPr lang="en-GB" sz="1600"/>
            </a:lvl7pPr>
            <a:lvl8pPr marL="3200400" indent="0" algn="ctr">
              <a:buNone/>
              <a:defRPr lang="en-GB" sz="1600"/>
            </a:lvl8pPr>
            <a:lvl9pPr marL="3657600" indent="0" algn="ctr">
              <a:buNone/>
              <a:defRPr lang="en-GB" sz="1600"/>
            </a:lvl9pPr>
          </a:lstStyle>
          <a:p>
            <a:pPr rtl="0"/>
            <a:r>
              <a:rPr lang="en-GB"/>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rtlCol="0" anchor="ctr" anchorCtr="0">
            <a:noAutofit/>
          </a:bodyPr>
          <a:lstStyle>
            <a:lvl1pPr marL="0" indent="0" algn="ctr">
              <a:lnSpc>
                <a:spcPct val="60000"/>
              </a:lnSpc>
              <a:buNone/>
              <a:defRPr lang="en-GB" sz="2000" b="0" i="0" spc="300">
                <a:solidFill>
                  <a:schemeClr val="bg1"/>
                </a:solidFill>
                <a:latin typeface="+mn-lt"/>
                <a:cs typeface="Arial" panose="020B0604020202020204" pitchFamily="34" charset="0"/>
              </a:defRPr>
            </a:lvl1pPr>
          </a:lstStyle>
          <a:p>
            <a:pPr lvl="0" rtl="0"/>
            <a:r>
              <a:rPr lang="en-GB"/>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rtlCol="0" anchor="b">
            <a:noAutofit/>
          </a:bodyPr>
          <a:lstStyle>
            <a:defPPr>
              <a:defRPr lang="en-GB"/>
            </a:defPPr>
          </a:lstStyle>
          <a:p>
            <a:pPr rtl="0"/>
            <a:r>
              <a:rPr lang="en-GB"/>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rtlCol="0">
            <a:noAutofit/>
          </a:bodyPr>
          <a:lstStyle>
            <a:lvl1pPr>
              <a:lnSpc>
                <a:spcPct val="140000"/>
              </a:lnSpc>
              <a:defRPr lang="en-GB" sz="2000"/>
            </a:lvl1pPr>
          </a:lstStyle>
          <a:p>
            <a:pPr lvl="0" rt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rtlCol="0"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lang="en-GB"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endParaRPr lang="en-GB">
              <a:solidFill>
                <a:schemeClr val="bg1"/>
              </a:solidFill>
            </a:endParaRPr>
          </a:p>
          <a:p>
            <a:pPr rtl="0"/>
            <a:endParaRPr lang="en-GB">
              <a:solidFill>
                <a:schemeClr val="bg1"/>
              </a:solidFill>
            </a:endParaRPr>
          </a:p>
          <a:p>
            <a:pPr rtl="0"/>
            <a:endParaRPr lang="en-GB">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4" y="6237287"/>
            <a:ext cx="5759595" cy="365125"/>
          </a:xfrm>
        </p:spPr>
        <p:txBody>
          <a:bodyPr rtlCol="0">
            <a:noAutofit/>
          </a:bodyPr>
          <a:lstStyle>
            <a:lvl1pPr algn="l">
              <a:defRPr lang="en-GB" sz="1200" spc="0">
                <a:solidFill>
                  <a:schemeClr val="bg1"/>
                </a:solidFill>
              </a:defRPr>
            </a:lvl1pPr>
          </a:lstStyle>
          <a:p>
            <a:pPr rtl="0"/>
            <a:r>
              <a:rPr lang="en-GB"/>
              <a:t>Group 3 | 5218COMP: Secure Software Development | LJMU</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rtl="0"/>
              <a:t>‹#›</a:t>
            </a:fld>
            <a:endParaRPr lang="en-GB"/>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rtlCol="0">
            <a:noAutofit/>
          </a:bodyPr>
          <a:lstStyle>
            <a:lvl1pPr algn="ctr">
              <a:defRPr lang="en-GB" spc="0"/>
            </a:lvl1pPr>
          </a:lstStyle>
          <a:p>
            <a:pPr rtl="0"/>
            <a:r>
              <a:rPr lang="en-US"/>
              <a:t>Click to edit Master title style</a:t>
            </a:r>
            <a:endParaRPr lang="en-GB"/>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rtlCol="0" anchor="t">
            <a:noAutofit/>
          </a:bodyPr>
          <a:lstStyle>
            <a:lvl1pPr marL="0" indent="0" algn="ctr">
              <a:lnSpc>
                <a:spcPct val="140000"/>
              </a:lnSpc>
              <a:buFontTx/>
              <a:buNone/>
              <a:defRPr lang="en-GB" sz="1600">
                <a:solidFill>
                  <a:schemeClr val="bg1"/>
                </a:solidFill>
                <a:latin typeface="+mn-lt"/>
                <a:cs typeface="Arial" panose="020B0604020202020204" pitchFamily="34" charset="0"/>
              </a:defRPr>
            </a:lvl1pPr>
          </a:lstStyle>
          <a:p>
            <a:pPr rtl="0"/>
            <a:r>
              <a:rPr lang="en-GB">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rtlCol="0" anchor="ctr">
            <a:noAutofit/>
          </a:bodyPr>
          <a:lstStyle>
            <a:lvl1pPr algn="ctr">
              <a:defRPr lang="en-GB" sz="2000"/>
            </a:lvl1pPr>
          </a:lstStyle>
          <a:p>
            <a:pPr lvl="0" rt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rtlCol="0" anchor="ctr">
            <a:noAutofit/>
          </a:bodyPr>
          <a:lstStyle>
            <a:lvl1pPr algn="ctr">
              <a:defRPr lang="en-GB" sz="2000"/>
            </a:lvl1pPr>
          </a:lstStyle>
          <a:p>
            <a:pPr lvl="0" rt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rtlCol="0" anchor="ctr">
            <a:noAutofit/>
          </a:bodyPr>
          <a:lstStyle>
            <a:lvl1pPr algn="ctr">
              <a:defRPr lang="en-GB" sz="2000"/>
            </a:lvl1pPr>
          </a:lstStyle>
          <a:p>
            <a:pPr lvl="0" rt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4" y="6237287"/>
            <a:ext cx="5759589" cy="365125"/>
          </a:xfrm>
        </p:spPr>
        <p:txBody>
          <a:bodyPr rtlCol="0">
            <a:noAutofit/>
          </a:bodyPr>
          <a:lstStyle>
            <a:lvl1pPr algn="l">
              <a:defRPr lang="en-GB" sz="1200" spc="0">
                <a:solidFill>
                  <a:schemeClr val="bg1"/>
                </a:solidFill>
              </a:defRPr>
            </a:lvl1pPr>
          </a:lstStyle>
          <a:p>
            <a:pPr rtl="0"/>
            <a:r>
              <a:rPr lang="en-GB"/>
              <a:t>Group 3 | 5218COMP: Secure Software Development | LJMU</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rtl="0"/>
              <a:t>‹#›</a:t>
            </a:fld>
            <a:endParaRPr lang="en-GB"/>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5F27405-A048-8186-4834-FCBC24391D91}"/>
              </a:ext>
            </a:extLst>
          </p:cNvPr>
          <p:cNvSpPr/>
          <p:nvPr userDrawn="1"/>
        </p:nvSpPr>
        <p:spPr>
          <a:xfrm>
            <a:off x="-2830" y="12677"/>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rtlCol="0">
            <a:noAutofit/>
          </a:bodyPr>
          <a:lstStyle>
            <a:lvl1pPr algn="ctr">
              <a:defRPr lang="en-GB" spc="0"/>
            </a:lvl1pPr>
          </a:lstStyle>
          <a:p>
            <a:pPr rtl="0"/>
            <a:r>
              <a:rPr lang="en-US"/>
              <a:t>Click to edit Master title style</a:t>
            </a:r>
            <a:endParaRPr lang="en-GB"/>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rtlCol="0" anchor="ctr">
            <a:noAutofit/>
          </a:bodyPr>
          <a:lstStyle>
            <a:lvl1pPr>
              <a:defRPr lang="en-GB" sz="2000" spc="300"/>
            </a:lvl1pPr>
          </a:lstStyle>
          <a:p>
            <a:pPr lvl="0" rtl="0"/>
            <a:r>
              <a:rPr lang="en-GB"/>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rtlCol="0" anchor="ctr">
            <a:noAutofit/>
          </a:bodyPr>
          <a:lstStyle>
            <a:lvl1pPr>
              <a:defRPr lang="en-GB" sz="2000" spc="300"/>
            </a:lvl1pPr>
          </a:lstStyle>
          <a:p>
            <a:pPr lvl="0" rtl="0"/>
            <a:r>
              <a:rPr lang="en-GB"/>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en-US"/>
              <a:t>Click to edit Master text styles</a:t>
            </a:r>
          </a:p>
          <a:p>
            <a:pPr lvl="1" rtl="0"/>
            <a:r>
              <a:rPr lang="en-US"/>
              <a:t>Second level</a:t>
            </a:r>
          </a:p>
          <a:p>
            <a:pPr lvl="2" rtl="0"/>
            <a:r>
              <a:rPr lang="en-US"/>
              <a:t>Third level</a:t>
            </a:r>
          </a:p>
          <a:p>
            <a:pPr lvl="3" rtl="0"/>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en-US"/>
              <a:t>Click to edit Master text styles</a:t>
            </a:r>
          </a:p>
          <a:p>
            <a:pPr lvl="1" rtl="0"/>
            <a:r>
              <a:rPr lang="en-US"/>
              <a:t>Second level</a:t>
            </a:r>
          </a:p>
          <a:p>
            <a:pPr lvl="2" rtl="0"/>
            <a:r>
              <a:rPr lang="en-US"/>
              <a:t>Third level</a:t>
            </a:r>
          </a:p>
          <a:p>
            <a:pPr lvl="3" rtl="0"/>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4" y="6237287"/>
            <a:ext cx="5759595" cy="365125"/>
          </a:xfrm>
        </p:spPr>
        <p:txBody>
          <a:bodyPr rtlCol="0">
            <a:noAutofit/>
          </a:bodyPr>
          <a:lstStyle>
            <a:lvl1pPr algn="l">
              <a:defRPr lang="en-GB" sz="1200" spc="0">
                <a:solidFill>
                  <a:schemeClr val="bg1"/>
                </a:solidFill>
              </a:defRPr>
            </a:lvl1pPr>
          </a:lstStyle>
          <a:p>
            <a:pPr rtl="0"/>
            <a:r>
              <a:rPr lang="en-GB"/>
              <a:t>Group 3 | 5218COMP: Secure Software Development | LJMU</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rtl="0"/>
              <a:t>‹#›</a:t>
            </a:fld>
            <a:endParaRPr lang="en-GB"/>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rtlCol="0">
            <a:noAutofit/>
          </a:bodyPr>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rtl="0"/>
              <a:t>‹#›</a:t>
            </a:fld>
            <a:endParaRPr lang="en-GB"/>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rtlCol="0" anchor="ctr">
            <a:noAutofit/>
          </a:bodyPr>
          <a:lstStyle>
            <a:lvl1pPr algn="ctr" rtl="0" fontAlgn="base">
              <a:defRPr lang="en-GB"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GB" b="0" i="0">
                <a:solidFill>
                  <a:srgbClr val="201F1E"/>
                </a:solidFill>
                <a:effectLst/>
                <a:latin typeface="Calibri" panose="020F0502020204030204" pitchFamily="34" charset="0"/>
              </a:rPr>
              <a:t>Click to insert image or graphic here</a:t>
            </a:r>
            <a:endParaRPr lang="en-GB" b="0" i="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rtl="0"/>
              <a:t>‹#›</a:t>
            </a:fld>
            <a:endParaRPr lang="en-GB"/>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rtlCol="0">
            <a:noAutofit/>
          </a:bodyPr>
          <a:lstStyle>
            <a:lvl1pPr algn="ctr">
              <a:defRPr lang="en-GB" spc="0"/>
            </a:lvl1pPr>
          </a:lstStyle>
          <a:p>
            <a:pPr rtl="0"/>
            <a:r>
              <a:rPr lang="en-US"/>
              <a:t>Click to edit Master title style</a:t>
            </a:r>
            <a:endParaRPr lang="en-GB"/>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rtlCol="0" anchor="ctr">
            <a:noAutofit/>
          </a:bodyPr>
          <a:lstStyle>
            <a:lvl1pPr marL="0" indent="0" algn="ctr">
              <a:lnSpc>
                <a:spcPct val="100000"/>
              </a:lnSpc>
              <a:buFontTx/>
              <a:buNone/>
              <a:defRPr lang="en-GB" sz="1600">
                <a:solidFill>
                  <a:schemeClr val="bg1"/>
                </a:solidFill>
                <a:latin typeface="Arial Nova" panose="020B0504020202020204" pitchFamily="34" charset="0"/>
              </a:defRPr>
            </a:lvl1pPr>
          </a:lstStyle>
          <a:p>
            <a:pPr rtl="0"/>
            <a:r>
              <a:rPr lang="en-GB">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defPPr>
              <a:defRPr lang="en-GB"/>
            </a:defPPr>
          </a:lstStyle>
          <a:p>
            <a:pPr rtl="0"/>
            <a:endParaRPr lang="en-GB"/>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rtl="0"/>
              <a:t>‹#›</a:t>
            </a:fld>
            <a:endParaRPr lang="en-GB"/>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rtlCol="0" anchor="ctr">
            <a:noAutofit/>
          </a:bodyPr>
          <a:lstStyle>
            <a:lvl1pPr algn="ctr">
              <a:defRPr lang="en-GB" sz="1800">
                <a:solidFill>
                  <a:schemeClr val="tx1"/>
                </a:solidFill>
              </a:defRPr>
            </a:lvl1pPr>
          </a:lstStyle>
          <a:p>
            <a:pPr rtl="0"/>
            <a:r>
              <a:rPr lang="en-US"/>
              <a:t>Click icon to add picture</a:t>
            </a:r>
            <a:endParaRPr lang="en-GB"/>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rtl="0"/>
              <a:t>‹#›</a:t>
            </a:fld>
            <a:endParaRPr lang="en-GB"/>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rtlCol="0" anchor="b">
            <a:noAutofit/>
          </a:bodyPr>
          <a:lstStyle>
            <a:defPPr>
              <a:defRPr lang="en-GB"/>
            </a:defPPr>
          </a:lstStyle>
          <a:p>
            <a:pPr rtl="0"/>
            <a:r>
              <a:rPr lang="en-GB"/>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rtlCol="0">
            <a:noAutofit/>
          </a:bodyPr>
          <a:lstStyle>
            <a:lvl1pPr>
              <a:lnSpc>
                <a:spcPct val="100000"/>
              </a:lnSpc>
              <a:defRPr lang="en-GB" sz="1600">
                <a:solidFill>
                  <a:schemeClr val="bg1"/>
                </a:solidFill>
                <a:latin typeface="+mn-lt"/>
              </a:defRPr>
            </a:lvl1pPr>
          </a:lstStyle>
          <a:p>
            <a:pPr lvl="0" rt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rtl="0"/>
              <a:t>‹#›</a:t>
            </a:fld>
            <a:endParaRPr lang="en-GB"/>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en-GB"/>
            </a:defPPr>
          </a:lstStyle>
          <a:p>
            <a:pPr rtl="0"/>
            <a:r>
              <a:rPr lang="en-US"/>
              <a:t>Click to edit Master title style</a:t>
            </a:r>
            <a:endParaRPr lang="en-GB"/>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lang="en-GB" sz="1200">
                <a:solidFill>
                  <a:schemeClr val="bg1"/>
                </a:solidFill>
                <a:latin typeface="+mj-lt"/>
                <a:cs typeface="Biome" panose="020B0503030204020804" pitchFamily="34" charset="0"/>
              </a:defRPr>
            </a:lvl1pPr>
          </a:lstStyle>
          <a:p>
            <a:pPr rtl="0"/>
            <a:endParaRPr lang="en-GB"/>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en-GB" sz="1200">
                <a:solidFill>
                  <a:schemeClr val="bg1"/>
                </a:solidFill>
                <a:latin typeface="+mj-lt"/>
                <a:cs typeface="Biome" panose="020B0503030204020804" pitchFamily="34" charset="0"/>
              </a:defRPr>
            </a:lvl1pPr>
          </a:lstStyle>
          <a:p>
            <a:pPr rtl="0"/>
            <a:r>
              <a:rPr lang="en-GB"/>
              <a:t>Group 3 | 5218COMP: Secure Software Development | LJMU</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lang="en-GB" sz="1200">
                <a:solidFill>
                  <a:schemeClr val="bg1"/>
                </a:solidFill>
                <a:latin typeface="+mj-lt"/>
                <a:cs typeface="Biome" panose="020B0503030204020804" pitchFamily="34" charset="0"/>
              </a:defRPr>
            </a:lvl1pPr>
          </a:lstStyle>
          <a:p>
            <a:pPr rtl="0"/>
            <a:fld id="{FE024F78-56A6-7740-B68D-8D4D026EDF3F}" type="slidenum">
              <a:rPr lang="en-GB" smtClean="0"/>
              <a:pPr rtl="0"/>
              <a:t>‹#›</a:t>
            </a:fld>
            <a:endParaRPr lang="en-GB"/>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lang="en-GB"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p:bodyStyle>
    <p:otherStyle>
      <a:defPPr>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2" y="2515237"/>
            <a:ext cx="12191998" cy="1323440"/>
          </a:xfrm>
        </p:spPr>
        <p:txBody>
          <a:bodyPr rtlCol="0"/>
          <a:lstStyle>
            <a:defPPr>
              <a:defRPr lang="en-GB"/>
            </a:defPPr>
          </a:lstStyle>
          <a:p>
            <a:pPr rtl="0"/>
            <a:r>
              <a:rPr lang="en-GB"/>
              <a:t>Code Audit</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rtlCol="0"/>
          <a:lstStyle>
            <a:defPPr>
              <a:defRPr lang="en-GB"/>
            </a:defPPr>
          </a:lstStyle>
          <a:p>
            <a:pPr rtl="0"/>
            <a:r>
              <a:rPr lang="en-GB"/>
              <a:t>Coursework 2</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0" y="5532550"/>
            <a:ext cx="12132337" cy="1323440"/>
          </a:xfrm>
        </p:spPr>
        <p:txBody>
          <a:bodyPr rtlCol="0"/>
          <a:lstStyle>
            <a:defPPr>
              <a:defRPr lang="en-GB"/>
            </a:defPPr>
          </a:lstStyle>
          <a:p>
            <a:pPr algn="r" rtl="0"/>
            <a:r>
              <a:rPr lang="en-GB"/>
              <a:t>Bill Byrne, Ellis Dann, Joseph Kemp, Maaria Kherouf  </a:t>
            </a:r>
          </a:p>
          <a:p>
            <a:pPr algn="r" rtl="0"/>
            <a:r>
              <a:rPr lang="en-GB"/>
              <a:t>Group 3 | 5218COMP: Secure Software Development</a:t>
            </a:r>
          </a:p>
          <a:p>
            <a:pPr algn="r" rtl="0"/>
            <a:r>
              <a:rPr lang="en-GB"/>
              <a:t>Computer Science | Liverpool John </a:t>
            </a:r>
            <a:r>
              <a:rPr lang="en-GB" err="1"/>
              <a:t>Moores</a:t>
            </a:r>
            <a:r>
              <a:rPr lang="en-GB"/>
              <a:t> University</a:t>
            </a:r>
          </a:p>
        </p:txBody>
      </p:sp>
      <p:sp>
        <p:nvSpPr>
          <p:cNvPr id="5" name="Text Placeholder 2">
            <a:extLst>
              <a:ext uri="{FF2B5EF4-FFF2-40B4-BE49-F238E27FC236}">
                <a16:creationId xmlns:a16="http://schemas.microsoft.com/office/drawing/2014/main" id="{0BBA1F76-9B5E-DE0A-31E6-B0B39DE4D3F0}"/>
              </a:ext>
            </a:extLst>
          </p:cNvPr>
          <p:cNvSpPr txBox="1">
            <a:spLocks/>
          </p:cNvSpPr>
          <p:nvPr/>
        </p:nvSpPr>
        <p:spPr>
          <a:xfrm>
            <a:off x="12132337" y="5532550"/>
            <a:ext cx="59663" cy="1323440"/>
          </a:xfrm>
          <a:prstGeom prst="rect">
            <a:avLst/>
          </a:prstGeom>
          <a:solidFill>
            <a:schemeClr val="tx1">
              <a:alpha val="61961"/>
            </a:schemeClr>
          </a:solidFill>
        </p:spPr>
        <p:txBody>
          <a:bodyPr vert="horz" lIns="0" tIns="0" rIns="0" bIns="0" rtlCol="0" anchor="ctr" anchorCtr="0">
            <a:noAutofit/>
          </a:bodyPr>
          <a:lstStyle>
            <a:defPPr>
              <a:defRPr lang="en-GB"/>
            </a:defPPr>
            <a:lvl1pPr marL="0" indent="0" algn="ctr" defTabSz="914400" rtl="0" eaLnBrk="1" latinLnBrk="0" hangingPunct="1">
              <a:lnSpc>
                <a:spcPct val="60000"/>
              </a:lnSpc>
              <a:spcBef>
                <a:spcPts val="1000"/>
              </a:spcBef>
              <a:buFont typeface="Arial" panose="020B0604020202020204" pitchFamily="34" charset="0"/>
              <a:buNone/>
              <a:defRPr lang="en-GB" sz="2000" b="0" i="0" kern="1200" spc="3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pPr algn="r"/>
            <a:endParaRPr lang="en-GB"/>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DD080-1E0C-C658-87BD-55FA4AEC8B6F}"/>
              </a:ext>
            </a:extLst>
          </p:cNvPr>
          <p:cNvSpPr>
            <a:spLocks noGrp="1"/>
          </p:cNvSpPr>
          <p:nvPr>
            <p:ph type="title"/>
          </p:nvPr>
        </p:nvSpPr>
        <p:spPr/>
        <p:txBody>
          <a:bodyPr/>
          <a:lstStyle/>
          <a:p>
            <a:r>
              <a:rPr lang="en-GB"/>
              <a:t>Cross-Site Request Forgery (CSRF) </a:t>
            </a:r>
          </a:p>
        </p:txBody>
      </p:sp>
      <p:sp>
        <p:nvSpPr>
          <p:cNvPr id="3" name="Text Placeholder 2">
            <a:extLst>
              <a:ext uri="{FF2B5EF4-FFF2-40B4-BE49-F238E27FC236}">
                <a16:creationId xmlns:a16="http://schemas.microsoft.com/office/drawing/2014/main" id="{3328779C-0971-68FB-4E48-C9CDA627C0F6}"/>
              </a:ext>
            </a:extLst>
          </p:cNvPr>
          <p:cNvSpPr>
            <a:spLocks noGrp="1"/>
          </p:cNvSpPr>
          <p:nvPr>
            <p:ph type="body" sz="quarter" idx="30"/>
          </p:nvPr>
        </p:nvSpPr>
        <p:spPr/>
        <p:txBody>
          <a:bodyPr/>
          <a:lstStyle/>
          <a:p>
            <a:r>
              <a:rPr lang="en-GB"/>
              <a:t>Explanation</a:t>
            </a:r>
          </a:p>
        </p:txBody>
      </p:sp>
      <p:sp>
        <p:nvSpPr>
          <p:cNvPr id="4" name="Text Placeholder 3">
            <a:extLst>
              <a:ext uri="{FF2B5EF4-FFF2-40B4-BE49-F238E27FC236}">
                <a16:creationId xmlns:a16="http://schemas.microsoft.com/office/drawing/2014/main" id="{57A34E16-1194-89F3-F02A-5A69B4B9822D}"/>
              </a:ext>
            </a:extLst>
          </p:cNvPr>
          <p:cNvSpPr>
            <a:spLocks noGrp="1"/>
          </p:cNvSpPr>
          <p:nvPr>
            <p:ph type="body" sz="quarter" idx="32"/>
          </p:nvPr>
        </p:nvSpPr>
        <p:spPr/>
        <p:txBody>
          <a:bodyPr/>
          <a:lstStyle/>
          <a:p>
            <a:r>
              <a:rPr lang="en-GB"/>
              <a:t>Evidence</a:t>
            </a:r>
          </a:p>
        </p:txBody>
      </p:sp>
      <p:sp>
        <p:nvSpPr>
          <p:cNvPr id="5" name="Content Placeholder 4">
            <a:extLst>
              <a:ext uri="{FF2B5EF4-FFF2-40B4-BE49-F238E27FC236}">
                <a16:creationId xmlns:a16="http://schemas.microsoft.com/office/drawing/2014/main" id="{DC0989CF-B323-2AB8-9711-2DED7006E883}"/>
              </a:ext>
            </a:extLst>
          </p:cNvPr>
          <p:cNvSpPr>
            <a:spLocks noGrp="1"/>
          </p:cNvSpPr>
          <p:nvPr>
            <p:ph sz="quarter" idx="35"/>
          </p:nvPr>
        </p:nvSpPr>
        <p:spPr>
          <a:xfrm>
            <a:off x="1864931" y="3448050"/>
            <a:ext cx="3911982" cy="2307568"/>
          </a:xfrm>
        </p:spPr>
        <p:txBody>
          <a:bodyPr/>
          <a:lstStyle/>
          <a:p>
            <a:pPr algn="just"/>
            <a:r>
              <a:rPr lang="en-GB" sz="1100"/>
              <a:t>An attack that takes place when a http request is sent to a target destination without the user's knowledge to perform unauthorised actions to the victim.</a:t>
            </a:r>
          </a:p>
          <a:p>
            <a:pPr algn="just"/>
            <a:r>
              <a:rPr lang="en-GB" sz="1100"/>
              <a:t>Examples of what can happen due to this include: changing account settings, making purchases, transferring funds, or even deleting data.</a:t>
            </a:r>
          </a:p>
          <a:p>
            <a:pPr algn="just"/>
            <a:r>
              <a:rPr lang="en-GB" sz="1100"/>
              <a:t>Snippet from the report found from the dynamic analysis, by the OWASP scanner. It Identifies 4 different pages from the site which do not use CSRF Tokens.</a:t>
            </a:r>
          </a:p>
        </p:txBody>
      </p:sp>
      <p:sp>
        <p:nvSpPr>
          <p:cNvPr id="6" name="Content Placeholder 5">
            <a:extLst>
              <a:ext uri="{FF2B5EF4-FFF2-40B4-BE49-F238E27FC236}">
                <a16:creationId xmlns:a16="http://schemas.microsoft.com/office/drawing/2014/main" id="{6D3772D5-21A7-506F-10BA-3C1E1D75B904}"/>
              </a:ext>
            </a:extLst>
          </p:cNvPr>
          <p:cNvSpPr>
            <a:spLocks noGrp="1"/>
          </p:cNvSpPr>
          <p:nvPr>
            <p:ph sz="quarter" idx="36"/>
          </p:nvPr>
        </p:nvSpPr>
        <p:spPr/>
        <p:txBody>
          <a:bodyPr/>
          <a:lstStyle/>
          <a:p>
            <a:endParaRPr lang="en-GB"/>
          </a:p>
        </p:txBody>
      </p:sp>
      <p:sp>
        <p:nvSpPr>
          <p:cNvPr id="7" name="Footer Placeholder 6">
            <a:extLst>
              <a:ext uri="{FF2B5EF4-FFF2-40B4-BE49-F238E27FC236}">
                <a16:creationId xmlns:a16="http://schemas.microsoft.com/office/drawing/2014/main" id="{6BDC1CD5-298B-C1EE-BF2D-1BA49761FC8D}"/>
              </a:ext>
            </a:extLst>
          </p:cNvPr>
          <p:cNvSpPr>
            <a:spLocks noGrp="1"/>
          </p:cNvSpPr>
          <p:nvPr>
            <p:ph type="ftr" sz="quarter" idx="11"/>
          </p:nvPr>
        </p:nvSpPr>
        <p:spPr/>
        <p:txBody>
          <a:bodyPr/>
          <a:lstStyle/>
          <a:p>
            <a:pPr rtl="0"/>
            <a:r>
              <a:rPr lang="en-GB"/>
              <a:t>Group 3 | 5218COMP: Secure Software Development | LJMU</a:t>
            </a:r>
          </a:p>
        </p:txBody>
      </p:sp>
      <p:sp>
        <p:nvSpPr>
          <p:cNvPr id="8" name="Slide Number Placeholder 7">
            <a:extLst>
              <a:ext uri="{FF2B5EF4-FFF2-40B4-BE49-F238E27FC236}">
                <a16:creationId xmlns:a16="http://schemas.microsoft.com/office/drawing/2014/main" id="{4B2D5050-52A1-AD99-A017-54398C84EA98}"/>
              </a:ext>
            </a:extLst>
          </p:cNvPr>
          <p:cNvSpPr>
            <a:spLocks noGrp="1"/>
          </p:cNvSpPr>
          <p:nvPr>
            <p:ph type="sldNum" sz="quarter" idx="12"/>
          </p:nvPr>
        </p:nvSpPr>
        <p:spPr/>
        <p:txBody>
          <a:bodyPr/>
          <a:lstStyle/>
          <a:p>
            <a:pPr rtl="0"/>
            <a:fld id="{FE024F78-56A6-7740-B68D-8D4D026EDF3F}" type="slidenum">
              <a:rPr lang="en-GB" smtClean="0"/>
              <a:pPr rtl="0"/>
              <a:t>10</a:t>
            </a:fld>
            <a:endParaRPr lang="en-GB"/>
          </a:p>
        </p:txBody>
      </p:sp>
      <p:pic>
        <p:nvPicPr>
          <p:cNvPr id="10" name="Picture 9">
            <a:extLst>
              <a:ext uri="{FF2B5EF4-FFF2-40B4-BE49-F238E27FC236}">
                <a16:creationId xmlns:a16="http://schemas.microsoft.com/office/drawing/2014/main" id="{F7740EE0-7F18-AD02-0C10-3EFEB94E164A}"/>
              </a:ext>
            </a:extLst>
          </p:cNvPr>
          <p:cNvPicPr>
            <a:picLocks noChangeAspect="1"/>
          </p:cNvPicPr>
          <p:nvPr/>
        </p:nvPicPr>
        <p:blipFill>
          <a:blip r:embed="rId3"/>
          <a:stretch>
            <a:fillRect/>
          </a:stretch>
        </p:blipFill>
        <p:spPr>
          <a:xfrm>
            <a:off x="6966224" y="3761733"/>
            <a:ext cx="3911982" cy="945029"/>
          </a:xfrm>
          <a:prstGeom prst="rect">
            <a:avLst/>
          </a:prstGeom>
        </p:spPr>
      </p:pic>
    </p:spTree>
    <p:extLst>
      <p:ext uri="{BB962C8B-B14F-4D97-AF65-F5344CB8AC3E}">
        <p14:creationId xmlns:p14="http://schemas.microsoft.com/office/powerpoint/2010/main" val="295171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rtlCol="0"/>
          <a:lstStyle>
            <a:defPPr>
              <a:defRPr lang="en-GB"/>
            </a:defPPr>
          </a:lstStyle>
          <a:p>
            <a:pPr rtl="0"/>
            <a:r>
              <a:rPr lang="en-GB"/>
              <a:t>Vulnerabilities</a:t>
            </a:r>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p:txBody>
          <a:bodyPr rtlCol="0"/>
          <a:lstStyle>
            <a:defPPr>
              <a:defRPr lang="en-GB"/>
            </a:defPPr>
          </a:lstStyle>
          <a:p>
            <a:pPr rtl="0"/>
            <a:r>
              <a:rPr lang="en-GB"/>
              <a:t>The Two Vulnerabilities We Decided To Closely Look At And Fix For This Assignment Were:</a:t>
            </a:r>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p:txBody>
          <a:bodyPr rtlCol="0"/>
          <a:lstStyle>
            <a:defPPr>
              <a:defRPr lang="en-GB"/>
            </a:defPPr>
          </a:lstStyle>
          <a:p>
            <a:pPr rtl="0"/>
            <a:endParaRPr lang="en-GB"/>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a:xfrm>
            <a:off x="4802430" y="3360802"/>
            <a:ext cx="2587137" cy="1721355"/>
          </a:xfrm>
        </p:spPr>
        <p:txBody>
          <a:bodyPr rtlCol="0"/>
          <a:lstStyle>
            <a:defPPr>
              <a:defRPr lang="en-GB"/>
            </a:defPPr>
          </a:lstStyle>
          <a:p>
            <a:r>
              <a:rPr lang="en-GB" sz="5400"/>
              <a:t>XSS</a:t>
            </a:r>
          </a:p>
          <a:p>
            <a:pPr rtl="0"/>
            <a:r>
              <a:rPr lang="en-GB" sz="5400"/>
              <a:t>CSRF</a:t>
            </a:r>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p:txBody>
          <a:bodyPr rtlCol="0"/>
          <a:lstStyle>
            <a:defPPr>
              <a:defRPr lang="en-GB"/>
            </a:defPPr>
          </a:lstStyle>
          <a:p>
            <a:pPr rtl="0"/>
            <a:endParaRPr lang="en-GB"/>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a:xfrm>
            <a:off x="336404" y="6237287"/>
            <a:ext cx="5759595" cy="365125"/>
          </a:xfrm>
        </p:spPr>
        <p:txBody>
          <a:bodyPr rtlCol="0"/>
          <a:lstStyle>
            <a:defPPr>
              <a:defRPr lang="en-GB"/>
            </a:defPPr>
          </a:lstStyle>
          <a:p>
            <a:pPr rtl="0"/>
            <a:r>
              <a:rPr lang="en-GB"/>
              <a:t>Group 3 | 5218COMP: Secure Software Development | LJMU</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11</a:t>
            </a:fld>
            <a:endParaRPr lang="en-GB"/>
          </a:p>
        </p:txBody>
      </p:sp>
    </p:spTree>
    <p:extLst>
      <p:ext uri="{BB962C8B-B14F-4D97-AF65-F5344CB8AC3E}">
        <p14:creationId xmlns:p14="http://schemas.microsoft.com/office/powerpoint/2010/main" val="398418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 calcmode="lin" valueType="num">
                                      <p:cBhvr additive="base">
                                        <p:cTn id="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
                                            <p:txEl>
                                              <p:pRg st="1" end="1"/>
                                            </p:txEl>
                                          </p:spTgt>
                                        </p:tgtEl>
                                        <p:attrNameLst>
                                          <p:attrName>style.visibility</p:attrName>
                                        </p:attrNameLst>
                                      </p:cBhvr>
                                      <p:to>
                                        <p:strVal val="visible"/>
                                      </p:to>
                                    </p:set>
                                    <p:anim calcmode="lin" valueType="num">
                                      <p:cBhvr additive="base">
                                        <p:cTn id="13" dur="500" fill="hold"/>
                                        <p:tgtEl>
                                          <p:spTgt spid="3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83689-8C2B-1263-308C-8C1E5B26FBD3}"/>
              </a:ext>
            </a:extLst>
          </p:cNvPr>
          <p:cNvSpPr>
            <a:spLocks noGrp="1"/>
          </p:cNvSpPr>
          <p:nvPr>
            <p:ph type="title"/>
          </p:nvPr>
        </p:nvSpPr>
        <p:spPr/>
        <p:txBody>
          <a:bodyPr/>
          <a:lstStyle/>
          <a:p>
            <a:r>
              <a:rPr lang="en-GB"/>
              <a:t>XSS Vulnerability</a:t>
            </a:r>
          </a:p>
        </p:txBody>
      </p:sp>
      <p:sp>
        <p:nvSpPr>
          <p:cNvPr id="4" name="Text Placeholder 3">
            <a:extLst>
              <a:ext uri="{FF2B5EF4-FFF2-40B4-BE49-F238E27FC236}">
                <a16:creationId xmlns:a16="http://schemas.microsoft.com/office/drawing/2014/main" id="{D241BB1D-7EF3-FEB3-2EA0-CF6AA8D4650C}"/>
              </a:ext>
            </a:extLst>
          </p:cNvPr>
          <p:cNvSpPr>
            <a:spLocks noGrp="1"/>
          </p:cNvSpPr>
          <p:nvPr>
            <p:ph type="body" sz="quarter" idx="28"/>
          </p:nvPr>
        </p:nvSpPr>
        <p:spPr>
          <a:xfrm>
            <a:off x="1025624" y="2530837"/>
            <a:ext cx="6888665" cy="3328931"/>
          </a:xfrm>
        </p:spPr>
        <p:txBody>
          <a:bodyPr/>
          <a:lstStyle/>
          <a:p>
            <a:pPr algn="just"/>
            <a:r>
              <a:rPr lang="en-GB"/>
              <a:t>Cross-site scripting (XSS) allows attackers to inject malicious scripts into web pages viewed by other users. </a:t>
            </a:r>
          </a:p>
          <a:p>
            <a:pPr algn="just"/>
            <a:r>
              <a:rPr lang="en-GB"/>
              <a:t>These scripts can steal sensitive information, manipulate or deface web content, redirect users to malicious websites, and perform other harmful actions. </a:t>
            </a:r>
          </a:p>
          <a:p>
            <a:pPr algn="just"/>
            <a:r>
              <a:rPr lang="en-GB"/>
              <a:t>XSS attacks exploit the trust a user has in a website by executing unauthorized code within their browser.</a:t>
            </a:r>
          </a:p>
        </p:txBody>
      </p:sp>
      <p:sp>
        <p:nvSpPr>
          <p:cNvPr id="5" name="Footer Placeholder 4">
            <a:extLst>
              <a:ext uri="{FF2B5EF4-FFF2-40B4-BE49-F238E27FC236}">
                <a16:creationId xmlns:a16="http://schemas.microsoft.com/office/drawing/2014/main" id="{7F08AA68-276B-B725-61FD-0F394C3B9358}"/>
              </a:ext>
            </a:extLst>
          </p:cNvPr>
          <p:cNvSpPr>
            <a:spLocks noGrp="1"/>
          </p:cNvSpPr>
          <p:nvPr>
            <p:ph type="ftr" sz="quarter" idx="11"/>
          </p:nvPr>
        </p:nvSpPr>
        <p:spPr/>
        <p:txBody>
          <a:bodyPr/>
          <a:lstStyle/>
          <a:p>
            <a:pPr rtl="0"/>
            <a:r>
              <a:rPr lang="en-GB"/>
              <a:t>Group 3 | 5218COMP: Secure Software Development | LJMU</a:t>
            </a:r>
          </a:p>
        </p:txBody>
      </p:sp>
      <p:sp>
        <p:nvSpPr>
          <p:cNvPr id="6" name="Slide Number Placeholder 5">
            <a:extLst>
              <a:ext uri="{FF2B5EF4-FFF2-40B4-BE49-F238E27FC236}">
                <a16:creationId xmlns:a16="http://schemas.microsoft.com/office/drawing/2014/main" id="{3A65C014-8773-98C8-4AE0-344832C99FE5}"/>
              </a:ext>
            </a:extLst>
          </p:cNvPr>
          <p:cNvSpPr>
            <a:spLocks noGrp="1"/>
          </p:cNvSpPr>
          <p:nvPr>
            <p:ph type="sldNum" sz="quarter" idx="12"/>
          </p:nvPr>
        </p:nvSpPr>
        <p:spPr/>
        <p:txBody>
          <a:bodyPr/>
          <a:lstStyle/>
          <a:p>
            <a:pPr rtl="0"/>
            <a:fld id="{FE024F78-56A6-7740-B68D-8D4D026EDF3F}" type="slidenum">
              <a:rPr lang="en-GB" smtClean="0"/>
              <a:pPr rtl="0"/>
              <a:t>12</a:t>
            </a:fld>
            <a:endParaRPr lang="en-GB"/>
          </a:p>
        </p:txBody>
      </p:sp>
    </p:spTree>
    <p:extLst>
      <p:ext uri="{BB962C8B-B14F-4D97-AF65-F5344CB8AC3E}">
        <p14:creationId xmlns:p14="http://schemas.microsoft.com/office/powerpoint/2010/main" val="3194986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80498-F8C8-0E3B-9F76-4E0EC408CE02}"/>
              </a:ext>
            </a:extLst>
          </p:cNvPr>
          <p:cNvSpPr>
            <a:spLocks noGrp="1"/>
          </p:cNvSpPr>
          <p:nvPr>
            <p:ph type="title"/>
          </p:nvPr>
        </p:nvSpPr>
        <p:spPr>
          <a:xfrm>
            <a:off x="1003662" y="988436"/>
            <a:ext cx="6910627" cy="1164882"/>
          </a:xfrm>
        </p:spPr>
        <p:txBody>
          <a:bodyPr/>
          <a:lstStyle/>
          <a:p>
            <a:r>
              <a:rPr lang="en-GB"/>
              <a:t>Cross-Site Request Forgery (CSRF) </a:t>
            </a:r>
          </a:p>
        </p:txBody>
      </p:sp>
      <p:sp>
        <p:nvSpPr>
          <p:cNvPr id="4" name="Text Placeholder 3">
            <a:extLst>
              <a:ext uri="{FF2B5EF4-FFF2-40B4-BE49-F238E27FC236}">
                <a16:creationId xmlns:a16="http://schemas.microsoft.com/office/drawing/2014/main" id="{894ECB76-0921-A773-16D1-19E3E249894E}"/>
              </a:ext>
            </a:extLst>
          </p:cNvPr>
          <p:cNvSpPr>
            <a:spLocks noGrp="1"/>
          </p:cNvSpPr>
          <p:nvPr>
            <p:ph type="body" sz="quarter" idx="28"/>
          </p:nvPr>
        </p:nvSpPr>
        <p:spPr>
          <a:xfrm>
            <a:off x="1025624" y="2530837"/>
            <a:ext cx="6888665" cy="3328931"/>
          </a:xfrm>
        </p:spPr>
        <p:txBody>
          <a:bodyPr/>
          <a:lstStyle/>
          <a:p>
            <a:pPr algn="just"/>
            <a:r>
              <a:rPr lang="en-GB"/>
              <a:t>Cross-Site Request Forgery (CSRF) is where malicious actors manipulate a user's authenticated session on a website without consent. </a:t>
            </a:r>
          </a:p>
          <a:p>
            <a:pPr algn="just"/>
            <a:r>
              <a:rPr lang="en-GB"/>
              <a:t>Achieved by tricking the user into clicking on a specially crafted link or visiting a malicious website, which then initiates requests to the website using the user's existing credentials.</a:t>
            </a:r>
          </a:p>
          <a:p>
            <a:pPr algn="just"/>
            <a:r>
              <a:rPr lang="en-GB"/>
              <a:t>These requests can execute actions such as changing account settings, making purchases, or transferring funds.</a:t>
            </a:r>
          </a:p>
        </p:txBody>
      </p:sp>
      <p:sp>
        <p:nvSpPr>
          <p:cNvPr id="5" name="Footer Placeholder 4">
            <a:extLst>
              <a:ext uri="{FF2B5EF4-FFF2-40B4-BE49-F238E27FC236}">
                <a16:creationId xmlns:a16="http://schemas.microsoft.com/office/drawing/2014/main" id="{89890D5A-EC50-B7DB-5632-9ABB2AC1A77D}"/>
              </a:ext>
            </a:extLst>
          </p:cNvPr>
          <p:cNvSpPr>
            <a:spLocks noGrp="1"/>
          </p:cNvSpPr>
          <p:nvPr>
            <p:ph type="ftr" sz="quarter" idx="11"/>
          </p:nvPr>
        </p:nvSpPr>
        <p:spPr/>
        <p:txBody>
          <a:bodyPr/>
          <a:lstStyle/>
          <a:p>
            <a:pPr rtl="0"/>
            <a:r>
              <a:rPr lang="en-GB"/>
              <a:t>Group 3 | 5218COMP: Secure Software Development | LJMU</a:t>
            </a:r>
          </a:p>
        </p:txBody>
      </p:sp>
      <p:sp>
        <p:nvSpPr>
          <p:cNvPr id="6" name="Slide Number Placeholder 5">
            <a:extLst>
              <a:ext uri="{FF2B5EF4-FFF2-40B4-BE49-F238E27FC236}">
                <a16:creationId xmlns:a16="http://schemas.microsoft.com/office/drawing/2014/main" id="{10349622-39BE-065D-D5B3-193B9E658830}"/>
              </a:ext>
            </a:extLst>
          </p:cNvPr>
          <p:cNvSpPr>
            <a:spLocks noGrp="1"/>
          </p:cNvSpPr>
          <p:nvPr>
            <p:ph type="sldNum" sz="quarter" idx="12"/>
          </p:nvPr>
        </p:nvSpPr>
        <p:spPr/>
        <p:txBody>
          <a:bodyPr/>
          <a:lstStyle/>
          <a:p>
            <a:pPr rtl="0"/>
            <a:fld id="{FE024F78-56A6-7740-B68D-8D4D026EDF3F}" type="slidenum">
              <a:rPr lang="en-GB" smtClean="0"/>
              <a:pPr rtl="0"/>
              <a:t>13</a:t>
            </a:fld>
            <a:endParaRPr lang="en-GB"/>
          </a:p>
        </p:txBody>
      </p:sp>
    </p:spTree>
    <p:extLst>
      <p:ext uri="{BB962C8B-B14F-4D97-AF65-F5344CB8AC3E}">
        <p14:creationId xmlns:p14="http://schemas.microsoft.com/office/powerpoint/2010/main" val="1144944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a:xfrm>
            <a:off x="835370" y="365125"/>
            <a:ext cx="10515601" cy="1325563"/>
          </a:xfrm>
        </p:spPr>
        <p:txBody>
          <a:bodyPr rtlCol="0"/>
          <a:lstStyle>
            <a:defPPr>
              <a:defRPr lang="en-GB"/>
            </a:defPPr>
          </a:lstStyle>
          <a:p>
            <a:r>
              <a:rPr lang="en-GB"/>
              <a:t>The Fixes</a:t>
            </a: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828739" y="1864219"/>
            <a:ext cx="3953594" cy="509671"/>
          </a:xfrm>
        </p:spPr>
        <p:txBody>
          <a:bodyPr rtlCol="0"/>
          <a:lstStyle>
            <a:defPPr>
              <a:defRPr lang="en-GB"/>
            </a:defPPr>
          </a:lstStyle>
          <a:p>
            <a:r>
              <a:rPr lang="en-GB"/>
              <a:t>XSS</a:t>
            </a:r>
          </a:p>
        </p:txBody>
      </p:sp>
      <p:sp>
        <p:nvSpPr>
          <p:cNvPr id="4" name="Text Placeholder 3">
            <a:extLst>
              <a:ext uri="{FF2B5EF4-FFF2-40B4-BE49-F238E27FC236}">
                <a16:creationId xmlns:a16="http://schemas.microsoft.com/office/drawing/2014/main" id="{BDF837F0-12C8-AED0-CCBA-DEE5E6CB61AC}"/>
              </a:ext>
            </a:extLst>
          </p:cNvPr>
          <p:cNvSpPr>
            <a:spLocks noGrp="1"/>
          </p:cNvSpPr>
          <p:nvPr>
            <p:ph type="body" sz="quarter" idx="32"/>
          </p:nvPr>
        </p:nvSpPr>
        <p:spPr>
          <a:xfrm>
            <a:off x="6966224" y="1850574"/>
            <a:ext cx="3911982" cy="523316"/>
          </a:xfrm>
        </p:spPr>
        <p:txBody>
          <a:bodyPr rtlCol="0"/>
          <a:lstStyle>
            <a:defPPr>
              <a:defRPr lang="en-GB"/>
            </a:defPPr>
          </a:lstStyle>
          <a:p>
            <a:r>
              <a:rPr lang="en-GB"/>
              <a:t>CSRF</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sz="quarter" idx="35"/>
          </p:nvPr>
        </p:nvSpPr>
        <p:spPr>
          <a:xfrm>
            <a:off x="1864931" y="2470484"/>
            <a:ext cx="3911982" cy="3285134"/>
          </a:xfrm>
        </p:spPr>
        <p:txBody>
          <a:bodyPr rtlCol="0"/>
          <a:lstStyle>
            <a:defPPr>
              <a:defRPr lang="en-GB"/>
            </a:defPPr>
          </a:lstStyle>
          <a:p>
            <a:pPr algn="just"/>
            <a:r>
              <a:rPr lang="en-GB"/>
              <a:t>Input validation can be done through input sanitisation. A very common way of doing this is by using input encoding </a:t>
            </a:r>
          </a:p>
          <a:p>
            <a:pPr algn="just"/>
            <a:r>
              <a:rPr lang="en-GB"/>
              <a:t>e.g., from “&lt;“  to “&amp;</a:t>
            </a:r>
            <a:r>
              <a:rPr lang="en-GB" err="1"/>
              <a:t>lt</a:t>
            </a:r>
            <a:r>
              <a:rPr lang="en-GB"/>
              <a:t>” and “&gt;”” to “&amp;</a:t>
            </a:r>
            <a:r>
              <a:rPr lang="en-GB" err="1"/>
              <a:t>gt</a:t>
            </a:r>
            <a:r>
              <a:rPr lang="en-GB"/>
              <a:t>”</a:t>
            </a:r>
          </a:p>
          <a:p>
            <a:pPr algn="just"/>
            <a:r>
              <a:rPr lang="en-GB"/>
              <a:t>Inputs should be sanitised before being entered into a database, being retrieved from a database and whenever an input is outputted onto the site</a:t>
            </a:r>
          </a:p>
          <a:p>
            <a:pPr algn="just"/>
            <a:endParaRPr lang="en-GB"/>
          </a:p>
        </p:txBody>
      </p:sp>
      <p:sp>
        <p:nvSpPr>
          <p:cNvPr id="6" name="Text Placeholder 5">
            <a:extLst>
              <a:ext uri="{FF2B5EF4-FFF2-40B4-BE49-F238E27FC236}">
                <a16:creationId xmlns:a16="http://schemas.microsoft.com/office/drawing/2014/main" id="{65568B5F-6318-65E2-CEDA-18DE9E9733EF}"/>
              </a:ext>
            </a:extLst>
          </p:cNvPr>
          <p:cNvSpPr>
            <a:spLocks noGrp="1"/>
          </p:cNvSpPr>
          <p:nvPr>
            <p:ph sz="quarter" idx="36"/>
          </p:nvPr>
        </p:nvSpPr>
        <p:spPr>
          <a:xfrm>
            <a:off x="6966224" y="2470484"/>
            <a:ext cx="3911982" cy="3285134"/>
          </a:xfrm>
        </p:spPr>
        <p:txBody>
          <a:bodyPr rtlCol="0"/>
          <a:lstStyle>
            <a:defPPr>
              <a:defRPr lang="en-GB"/>
            </a:defPPr>
          </a:lstStyle>
          <a:p>
            <a:pPr algn="just"/>
            <a:r>
              <a:rPr lang="en-GB"/>
              <a:t>POST should be used instead of GET in query strings</a:t>
            </a:r>
          </a:p>
          <a:p>
            <a:pPr algn="just"/>
            <a:r>
              <a:rPr lang="en-GB"/>
              <a:t>CSRF tokens are a large random value that is used to ensure that the request comes from a genuine source. These should be unique to the session</a:t>
            </a:r>
          </a:p>
          <a:p>
            <a:pPr algn="just"/>
            <a:r>
              <a:rPr lang="en-GB"/>
              <a:t>Headers can also be checked for their source and destination using standard HTTP headers which only browsers can do</a:t>
            </a:r>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a:xfrm>
            <a:off x="336404" y="6237287"/>
            <a:ext cx="5759595" cy="365125"/>
          </a:xfrm>
        </p:spPr>
        <p:txBody>
          <a:bodyPr rtlCol="0"/>
          <a:lstStyle>
            <a:defPPr>
              <a:defRPr lang="en-GB"/>
            </a:defPPr>
          </a:lstStyle>
          <a:p>
            <a:r>
              <a:rPr lang="en-GB"/>
              <a:t>Group 3 | 5218COMP: Secure Software Development | LJMU</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a:xfrm>
            <a:off x="9140971" y="6226198"/>
            <a:ext cx="2743200" cy="365125"/>
          </a:xfrm>
        </p:spPr>
        <p:txBody>
          <a:bodyPr rtlCol="0"/>
          <a:lstStyle>
            <a:defPPr>
              <a:defRPr lang="en-GB"/>
            </a:defPPr>
          </a:lstStyle>
          <a:p>
            <a:fld id="{FE024F78-56A6-7740-B68D-8D4D026EDF3F}" type="slidenum">
              <a:rPr lang="en-GB" smtClean="0"/>
              <a:pPr/>
              <a:t>14</a:t>
            </a:fld>
            <a:endParaRPr lang="en-GB"/>
          </a:p>
        </p:txBody>
      </p:sp>
    </p:spTree>
    <p:extLst>
      <p:ext uri="{BB962C8B-B14F-4D97-AF65-F5344CB8AC3E}">
        <p14:creationId xmlns:p14="http://schemas.microsoft.com/office/powerpoint/2010/main" val="623644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a:xfrm>
            <a:off x="835370" y="365125"/>
            <a:ext cx="10515601" cy="1325563"/>
          </a:xfrm>
        </p:spPr>
        <p:txBody>
          <a:bodyPr rtlCol="0"/>
          <a:lstStyle>
            <a:defPPr>
              <a:defRPr lang="en-GB"/>
            </a:defPPr>
          </a:lstStyle>
          <a:p>
            <a:r>
              <a:rPr lang="en-GB"/>
              <a:t>Cross Side Scripting (XSS)</a:t>
            </a: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828739" y="2714455"/>
            <a:ext cx="3953594" cy="509671"/>
          </a:xfrm>
        </p:spPr>
        <p:txBody>
          <a:bodyPr rtlCol="0"/>
          <a:lstStyle>
            <a:defPPr>
              <a:defRPr lang="en-GB"/>
            </a:defPPr>
          </a:lstStyle>
          <a:p>
            <a:r>
              <a:rPr lang="en-GB"/>
              <a:t>Before</a:t>
            </a:r>
          </a:p>
        </p:txBody>
      </p:sp>
      <p:sp>
        <p:nvSpPr>
          <p:cNvPr id="4" name="Text Placeholder 3">
            <a:extLst>
              <a:ext uri="{FF2B5EF4-FFF2-40B4-BE49-F238E27FC236}">
                <a16:creationId xmlns:a16="http://schemas.microsoft.com/office/drawing/2014/main" id="{BDF837F0-12C8-AED0-CCBA-DEE5E6CB61AC}"/>
              </a:ext>
            </a:extLst>
          </p:cNvPr>
          <p:cNvSpPr>
            <a:spLocks noGrp="1"/>
          </p:cNvSpPr>
          <p:nvPr>
            <p:ph type="body" sz="quarter" idx="32"/>
          </p:nvPr>
        </p:nvSpPr>
        <p:spPr>
          <a:xfrm>
            <a:off x="6966224" y="2700810"/>
            <a:ext cx="3911982" cy="523316"/>
          </a:xfrm>
        </p:spPr>
        <p:txBody>
          <a:bodyPr rtlCol="0"/>
          <a:lstStyle>
            <a:defPPr>
              <a:defRPr lang="en-GB"/>
            </a:defPPr>
          </a:lstStyle>
          <a:p>
            <a:r>
              <a:rPr lang="en-GB"/>
              <a:t>After</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sz="quarter" idx="35"/>
          </p:nvPr>
        </p:nvSpPr>
        <p:spPr>
          <a:xfrm>
            <a:off x="1864931" y="3448050"/>
            <a:ext cx="3911982" cy="2307568"/>
          </a:xfrm>
          <a:solidFill>
            <a:srgbClr val="1F1F1F"/>
          </a:solidFill>
        </p:spPr>
        <p:txBody>
          <a:bodyPr rtlCol="0"/>
          <a:lstStyle>
            <a:defPPr>
              <a:defRPr lang="en-GB"/>
            </a:defPPr>
          </a:lstStyle>
          <a:p>
            <a:pPr marL="0" indent="0" algn="l" fontAlgn="base">
              <a:buNone/>
            </a:pPr>
            <a:r>
              <a:rPr lang="en-GB" sz="1400" b="0" i="0">
                <a:solidFill>
                  <a:srgbClr val="E6EDF3"/>
                </a:solidFill>
                <a:effectLst/>
                <a:latin typeface="Consolas" panose="020B0609020204030204" pitchFamily="49" charset="0"/>
              </a:rPr>
              <a:t>$title </a:t>
            </a:r>
            <a:r>
              <a:rPr lang="en-GB" sz="1400" b="0" i="0">
                <a:solidFill>
                  <a:srgbClr val="FF7B72"/>
                </a:solidFill>
                <a:effectLst/>
                <a:latin typeface="Consolas" panose="020B0609020204030204" pitchFamily="49" charset="0"/>
              </a:rPr>
              <a:t>=</a:t>
            </a:r>
            <a:r>
              <a:rPr lang="en-GB" sz="1400" b="0" i="0">
                <a:solidFill>
                  <a:srgbClr val="E6EDF3"/>
                </a:solidFill>
                <a:effectLst/>
                <a:latin typeface="Consolas" panose="020B0609020204030204" pitchFamily="49" charset="0"/>
              </a:rPr>
              <a:t> $_POST[</a:t>
            </a:r>
            <a:r>
              <a:rPr lang="en-GB" sz="1400" b="0" i="0">
                <a:solidFill>
                  <a:srgbClr val="A5D6FF"/>
                </a:solidFill>
                <a:effectLst/>
                <a:latin typeface="Consolas" panose="020B0609020204030204" pitchFamily="49" charset="0"/>
              </a:rPr>
              <a:t>"title"</a:t>
            </a:r>
            <a:r>
              <a:rPr lang="en-GB" sz="1400" b="0" i="0">
                <a:solidFill>
                  <a:srgbClr val="E6EDF3"/>
                </a:solidFill>
                <a:effectLst/>
                <a:latin typeface="Consolas" panose="020B0609020204030204" pitchFamily="49" charset="0"/>
              </a:rPr>
              <a:t>];</a:t>
            </a:r>
          </a:p>
          <a:p>
            <a:pPr marL="0" indent="0" algn="l" fontAlgn="base">
              <a:buNone/>
            </a:pPr>
            <a:endParaRPr lang="en-GB" sz="1400" b="0" i="0">
              <a:solidFill>
                <a:srgbClr val="000000"/>
              </a:solidFill>
              <a:effectLst/>
              <a:latin typeface="Consolas" panose="020B0609020204030204" pitchFamily="49" charset="0"/>
            </a:endParaRPr>
          </a:p>
          <a:p>
            <a:pPr marL="0" indent="0" algn="l" fontAlgn="base">
              <a:buNone/>
            </a:pPr>
            <a:r>
              <a:rPr lang="en-GB" sz="1400" b="0" i="0">
                <a:solidFill>
                  <a:srgbClr val="E6EDF3"/>
                </a:solidFill>
                <a:effectLst/>
                <a:latin typeface="Consolas" panose="020B0609020204030204" pitchFamily="49" charset="0"/>
              </a:rPr>
              <a:t>$content </a:t>
            </a:r>
            <a:r>
              <a:rPr lang="en-GB" sz="1400" b="0" i="0">
                <a:solidFill>
                  <a:srgbClr val="FF7B72"/>
                </a:solidFill>
                <a:effectLst/>
                <a:latin typeface="Consolas" panose="020B0609020204030204" pitchFamily="49" charset="0"/>
              </a:rPr>
              <a:t>=</a:t>
            </a:r>
            <a:r>
              <a:rPr lang="en-GB" sz="1400" b="0" i="0">
                <a:solidFill>
                  <a:srgbClr val="E6EDF3"/>
                </a:solidFill>
                <a:effectLst/>
                <a:latin typeface="Consolas" panose="020B0609020204030204" pitchFamily="49" charset="0"/>
              </a:rPr>
              <a:t> $_POST[</a:t>
            </a:r>
            <a:r>
              <a:rPr lang="en-GB" sz="1400" b="0" i="0">
                <a:solidFill>
                  <a:srgbClr val="A5D6FF"/>
                </a:solidFill>
                <a:effectLst/>
                <a:latin typeface="Consolas" panose="020B0609020204030204" pitchFamily="49" charset="0"/>
              </a:rPr>
              <a:t>"content"</a:t>
            </a:r>
            <a:r>
              <a:rPr lang="en-GB" sz="1400" b="0" i="0">
                <a:solidFill>
                  <a:srgbClr val="E6EDF3"/>
                </a:solidFill>
                <a:effectLst/>
                <a:latin typeface="Consolas" panose="020B0609020204030204" pitchFamily="49" charset="0"/>
              </a:rPr>
              <a:t>];</a:t>
            </a:r>
            <a:endParaRPr lang="en-GB" sz="1400" b="0" i="0">
              <a:solidFill>
                <a:srgbClr val="000000"/>
              </a:solidFill>
              <a:effectLst/>
              <a:latin typeface="Consolas" panose="020B0609020204030204" pitchFamily="49" charset="0"/>
            </a:endParaRPr>
          </a:p>
        </p:txBody>
      </p:sp>
      <p:sp>
        <p:nvSpPr>
          <p:cNvPr id="6" name="Text Placeholder 5">
            <a:extLst>
              <a:ext uri="{FF2B5EF4-FFF2-40B4-BE49-F238E27FC236}">
                <a16:creationId xmlns:a16="http://schemas.microsoft.com/office/drawing/2014/main" id="{65568B5F-6318-65E2-CEDA-18DE9E9733EF}"/>
              </a:ext>
            </a:extLst>
          </p:cNvPr>
          <p:cNvSpPr>
            <a:spLocks noGrp="1"/>
          </p:cNvSpPr>
          <p:nvPr>
            <p:ph sz="quarter" idx="36"/>
          </p:nvPr>
        </p:nvSpPr>
        <p:spPr>
          <a:xfrm>
            <a:off x="6966224" y="3448050"/>
            <a:ext cx="3911982" cy="2307568"/>
          </a:xfrm>
          <a:solidFill>
            <a:srgbClr val="1F1F1F"/>
          </a:solidFill>
        </p:spPr>
        <p:txBody>
          <a:bodyPr rtlCol="0"/>
          <a:lstStyle>
            <a:defPPr>
              <a:defRPr lang="en-GB"/>
            </a:defPPr>
          </a:lstStyle>
          <a:p>
            <a:pPr marL="0" indent="0" algn="l" fontAlgn="base">
              <a:buNone/>
            </a:pPr>
            <a:r>
              <a:rPr lang="en-GB" sz="1400" b="0" i="0">
                <a:solidFill>
                  <a:srgbClr val="E6EDF3"/>
                </a:solidFill>
                <a:effectLst/>
                <a:latin typeface="Consolas" panose="020B0609020204030204" pitchFamily="49" charset="0"/>
              </a:rPr>
              <a:t>$</a:t>
            </a:r>
            <a:r>
              <a:rPr lang="en-GB" sz="1400">
                <a:solidFill>
                  <a:srgbClr val="E6EDF3"/>
                </a:solidFill>
                <a:latin typeface="Consolas" panose="020B0609020204030204" pitchFamily="49" charset="0"/>
              </a:rPr>
              <a:t>title</a:t>
            </a:r>
            <a:r>
              <a:rPr lang="en-GB" sz="1400" b="0" i="0">
                <a:solidFill>
                  <a:srgbClr val="E6EDF3"/>
                </a:solidFill>
                <a:effectLst/>
                <a:latin typeface="Consolas" panose="020B0609020204030204" pitchFamily="49" charset="0"/>
              </a:rPr>
              <a:t> </a:t>
            </a:r>
            <a:r>
              <a:rPr lang="en-GB" sz="1400" b="0" i="0">
                <a:solidFill>
                  <a:srgbClr val="FF7B72"/>
                </a:solidFill>
                <a:effectLst/>
                <a:latin typeface="Consolas" panose="020B0609020204030204" pitchFamily="49" charset="0"/>
              </a:rPr>
              <a:t>=</a:t>
            </a:r>
            <a:r>
              <a:rPr lang="en-GB" sz="1400" b="0" i="0">
                <a:solidFill>
                  <a:srgbClr val="E6EDF3"/>
                </a:solidFill>
                <a:effectLst/>
                <a:latin typeface="Consolas" panose="020B0609020204030204" pitchFamily="49" charset="0"/>
              </a:rPr>
              <a:t> </a:t>
            </a:r>
            <a:r>
              <a:rPr lang="en-GB" sz="1400" b="0" i="0" err="1">
                <a:solidFill>
                  <a:srgbClr val="79C0FF"/>
                </a:solidFill>
                <a:effectLst/>
                <a:latin typeface="Consolas" panose="020B0609020204030204" pitchFamily="49" charset="0"/>
              </a:rPr>
              <a:t>htmlspecialchars</a:t>
            </a:r>
            <a:r>
              <a:rPr lang="en-GB" sz="1400" b="0" i="0">
                <a:solidFill>
                  <a:srgbClr val="E6EDF3"/>
                </a:solidFill>
                <a:effectLst/>
                <a:latin typeface="Consolas" panose="020B0609020204030204" pitchFamily="49" charset="0"/>
              </a:rPr>
              <a:t>($title); </a:t>
            </a:r>
            <a:br>
              <a:rPr lang="en-GB" sz="1400" b="0" i="0">
                <a:solidFill>
                  <a:srgbClr val="000000"/>
                </a:solidFill>
                <a:effectLst/>
                <a:latin typeface="Aptos" panose="020F0502020204030204" pitchFamily="34" charset="0"/>
              </a:rPr>
            </a:br>
            <a:endParaRPr lang="en-GB" sz="1400" b="0" i="0">
              <a:solidFill>
                <a:srgbClr val="000000"/>
              </a:solidFill>
              <a:effectLst/>
              <a:latin typeface="Aptos" panose="020F0502020204030204" pitchFamily="34" charset="0"/>
            </a:endParaRPr>
          </a:p>
          <a:p>
            <a:pPr marL="0" indent="0" algn="l" fontAlgn="base">
              <a:buNone/>
            </a:pPr>
            <a:r>
              <a:rPr lang="en-GB" sz="1400">
                <a:latin typeface="Aptos" panose="020F0502020204030204" pitchFamily="34" charset="0"/>
              </a:rPr>
              <a:t>or</a:t>
            </a:r>
          </a:p>
          <a:p>
            <a:pPr marL="0" indent="0" algn="l" fontAlgn="base">
              <a:buNone/>
            </a:pPr>
            <a:endParaRPr lang="en-GB" sz="1400" b="0" i="0">
              <a:solidFill>
                <a:srgbClr val="000000"/>
              </a:solidFill>
              <a:effectLst/>
              <a:latin typeface="Aptos" panose="020F0502020204030204" pitchFamily="34" charset="0"/>
            </a:endParaRPr>
          </a:p>
          <a:p>
            <a:pPr marL="0" indent="0" algn="l" fontAlgn="base">
              <a:buNone/>
            </a:pPr>
            <a:r>
              <a:rPr lang="en-GB" sz="1400" b="0" i="0">
                <a:solidFill>
                  <a:srgbClr val="E6EDF3"/>
                </a:solidFill>
                <a:effectLst/>
                <a:latin typeface="Consolas" panose="020B0609020204030204" pitchFamily="49" charset="0"/>
              </a:rPr>
              <a:t>$content </a:t>
            </a:r>
            <a:r>
              <a:rPr lang="en-GB" sz="1400" b="0" i="0">
                <a:solidFill>
                  <a:srgbClr val="FF7B72"/>
                </a:solidFill>
                <a:effectLst/>
                <a:latin typeface="Consolas" panose="020B0609020204030204" pitchFamily="49" charset="0"/>
              </a:rPr>
              <a:t>=</a:t>
            </a:r>
            <a:r>
              <a:rPr lang="en-GB" sz="1400" b="0" i="0">
                <a:solidFill>
                  <a:srgbClr val="E6EDF3"/>
                </a:solidFill>
                <a:effectLst/>
                <a:latin typeface="Consolas" panose="020B0609020204030204" pitchFamily="49" charset="0"/>
              </a:rPr>
              <a:t> </a:t>
            </a:r>
            <a:r>
              <a:rPr lang="en-GB" sz="1400" b="0" i="0" err="1">
                <a:solidFill>
                  <a:srgbClr val="79C0FF"/>
                </a:solidFill>
                <a:effectLst/>
                <a:latin typeface="Consolas" panose="020B0609020204030204" pitchFamily="49" charset="0"/>
              </a:rPr>
              <a:t>filter_var</a:t>
            </a:r>
            <a:r>
              <a:rPr lang="en-GB" sz="1400" b="0" i="0">
                <a:solidFill>
                  <a:srgbClr val="E6EDF3"/>
                </a:solidFill>
                <a:effectLst/>
                <a:latin typeface="Consolas" panose="020B0609020204030204" pitchFamily="49" charset="0"/>
              </a:rPr>
              <a:t>($</a:t>
            </a:r>
            <a:r>
              <a:rPr lang="en-GB" sz="1400" b="0" i="0" err="1">
                <a:solidFill>
                  <a:srgbClr val="E6EDF3"/>
                </a:solidFill>
                <a:effectLst/>
                <a:latin typeface="Consolas" panose="020B0609020204030204" pitchFamily="49" charset="0"/>
              </a:rPr>
              <a:t>content,</a:t>
            </a:r>
            <a:r>
              <a:rPr lang="en-GB" sz="1400" b="0" i="0" err="1">
                <a:solidFill>
                  <a:srgbClr val="79C0FF"/>
                </a:solidFill>
                <a:effectLst/>
                <a:latin typeface="Consolas" panose="020B0609020204030204" pitchFamily="49" charset="0"/>
              </a:rPr>
              <a:t>FILTER_SANITIZE_STRING</a:t>
            </a:r>
            <a:r>
              <a:rPr lang="en-GB" sz="1400" b="0" i="0">
                <a:solidFill>
                  <a:srgbClr val="E6EDF3"/>
                </a:solidFill>
                <a:effectLst/>
                <a:latin typeface="Consolas" panose="020B0609020204030204" pitchFamily="49" charset="0"/>
              </a:rPr>
              <a:t>);</a:t>
            </a:r>
            <a:endParaRPr lang="en-GB" sz="1400" b="0" i="0">
              <a:solidFill>
                <a:srgbClr val="000000"/>
              </a:solidFill>
              <a:effectLst/>
              <a:latin typeface="Consolas" panose="020B0609020204030204" pitchFamily="49" charset="0"/>
            </a:endParaRPr>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a:xfrm>
            <a:off x="336404" y="6237287"/>
            <a:ext cx="5759595" cy="365125"/>
          </a:xfrm>
        </p:spPr>
        <p:txBody>
          <a:bodyPr rtlCol="0"/>
          <a:lstStyle>
            <a:defPPr>
              <a:defRPr lang="en-GB"/>
            </a:defPPr>
          </a:lstStyle>
          <a:p>
            <a:r>
              <a:rPr lang="en-GB"/>
              <a:t>Group 3 | 5218COMP: Secure Software Development | LJMU</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a:xfrm>
            <a:off x="9140971" y="6226198"/>
            <a:ext cx="2743200" cy="365125"/>
          </a:xfrm>
        </p:spPr>
        <p:txBody>
          <a:bodyPr rtlCol="0"/>
          <a:lstStyle>
            <a:defPPr>
              <a:defRPr lang="en-GB"/>
            </a:defPPr>
          </a:lstStyle>
          <a:p>
            <a:fld id="{FE024F78-56A6-7740-B68D-8D4D026EDF3F}" type="slidenum">
              <a:rPr lang="en-GB" smtClean="0"/>
              <a:pPr/>
              <a:t>15</a:t>
            </a:fld>
            <a:endParaRPr lang="en-GB"/>
          </a:p>
        </p:txBody>
      </p:sp>
    </p:spTree>
    <p:extLst>
      <p:ext uri="{BB962C8B-B14F-4D97-AF65-F5344CB8AC3E}">
        <p14:creationId xmlns:p14="http://schemas.microsoft.com/office/powerpoint/2010/main" val="3521559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a:xfrm>
            <a:off x="835370" y="365125"/>
            <a:ext cx="10515601" cy="1325563"/>
          </a:xfrm>
        </p:spPr>
        <p:txBody>
          <a:bodyPr rtlCol="0"/>
          <a:lstStyle>
            <a:defPPr>
              <a:defRPr lang="en-GB"/>
            </a:defPPr>
          </a:lstStyle>
          <a:p>
            <a:r>
              <a:rPr lang="en-GB"/>
              <a:t>Cross-Site Request Forgery (CSRF) </a:t>
            </a: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828739" y="2714455"/>
            <a:ext cx="3953594" cy="509671"/>
          </a:xfrm>
        </p:spPr>
        <p:txBody>
          <a:bodyPr rtlCol="0"/>
          <a:lstStyle>
            <a:defPPr>
              <a:defRPr lang="en-GB"/>
            </a:defPPr>
          </a:lstStyle>
          <a:p>
            <a:r>
              <a:rPr lang="en-GB"/>
              <a:t>Before</a:t>
            </a:r>
          </a:p>
        </p:txBody>
      </p:sp>
      <p:sp>
        <p:nvSpPr>
          <p:cNvPr id="4" name="Text Placeholder 3">
            <a:extLst>
              <a:ext uri="{FF2B5EF4-FFF2-40B4-BE49-F238E27FC236}">
                <a16:creationId xmlns:a16="http://schemas.microsoft.com/office/drawing/2014/main" id="{BDF837F0-12C8-AED0-CCBA-DEE5E6CB61AC}"/>
              </a:ext>
            </a:extLst>
          </p:cNvPr>
          <p:cNvSpPr>
            <a:spLocks noGrp="1"/>
          </p:cNvSpPr>
          <p:nvPr>
            <p:ph type="body" sz="quarter" idx="32"/>
          </p:nvPr>
        </p:nvSpPr>
        <p:spPr>
          <a:xfrm>
            <a:off x="6966224" y="2700810"/>
            <a:ext cx="3911982" cy="523316"/>
          </a:xfrm>
        </p:spPr>
        <p:txBody>
          <a:bodyPr rtlCol="0"/>
          <a:lstStyle>
            <a:defPPr>
              <a:defRPr lang="en-GB"/>
            </a:defPPr>
          </a:lstStyle>
          <a:p>
            <a:r>
              <a:rPr lang="en-GB"/>
              <a:t>After</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sz="quarter" idx="35"/>
          </p:nvPr>
        </p:nvSpPr>
        <p:spPr>
          <a:xfrm>
            <a:off x="1864931" y="3448050"/>
            <a:ext cx="3911982" cy="2307568"/>
          </a:xfrm>
          <a:solidFill>
            <a:srgbClr val="1F1F1F"/>
          </a:solidFill>
        </p:spPr>
        <p:txBody>
          <a:bodyPr rtlCol="0"/>
          <a:lstStyle>
            <a:defPPr>
              <a:defRPr lang="en-GB"/>
            </a:defPPr>
          </a:lstStyle>
          <a:p>
            <a:pPr marL="0" indent="0" algn="l" fontAlgn="base">
              <a:buNone/>
            </a:pPr>
            <a:r>
              <a:rPr lang="en-GB" sz="1400" b="0" i="0">
                <a:solidFill>
                  <a:srgbClr val="E6EDF3"/>
                </a:solidFill>
                <a:effectLst/>
                <a:latin typeface="Consolas" panose="020B0609020204030204" pitchFamily="49" charset="0"/>
              </a:rPr>
              <a:t>&lt;</a:t>
            </a:r>
            <a:r>
              <a:rPr lang="en-GB" sz="1400" b="0" i="0">
                <a:solidFill>
                  <a:srgbClr val="7EE787"/>
                </a:solidFill>
                <a:effectLst/>
                <a:latin typeface="Consolas" panose="020B0609020204030204" pitchFamily="49" charset="0"/>
              </a:rPr>
              <a:t>form</a:t>
            </a:r>
            <a:r>
              <a:rPr lang="en-GB" sz="1400" b="0" i="0">
                <a:solidFill>
                  <a:srgbClr val="E6EDF3"/>
                </a:solidFill>
                <a:effectLst/>
                <a:latin typeface="Consolas" panose="020B0609020204030204" pitchFamily="49" charset="0"/>
              </a:rPr>
              <a:t> </a:t>
            </a:r>
            <a:r>
              <a:rPr lang="en-GB" sz="1400" b="0" i="0">
                <a:solidFill>
                  <a:srgbClr val="79C0FF"/>
                </a:solidFill>
                <a:effectLst/>
                <a:latin typeface="Consolas" panose="020B0609020204030204" pitchFamily="49" charset="0"/>
              </a:rPr>
              <a:t>action</a:t>
            </a:r>
            <a:r>
              <a:rPr lang="en-GB" sz="1400" b="0" i="0">
                <a:solidFill>
                  <a:srgbClr val="E6EDF3"/>
                </a:solidFill>
                <a:effectLst/>
                <a:latin typeface="Consolas" panose="020B0609020204030204" pitchFamily="49" charset="0"/>
              </a:rPr>
              <a:t>=</a:t>
            </a:r>
            <a:r>
              <a:rPr lang="en-GB" sz="1400" b="0" i="0">
                <a:solidFill>
                  <a:srgbClr val="A5D6FF"/>
                </a:solidFill>
                <a:effectLst/>
                <a:latin typeface="Consolas" panose="020B0609020204030204" pitchFamily="49" charset="0"/>
              </a:rPr>
              <a:t>"</a:t>
            </a:r>
            <a:r>
              <a:rPr lang="en-GB" sz="1400" b="0" i="0" err="1">
                <a:solidFill>
                  <a:srgbClr val="A5D6FF"/>
                </a:solidFill>
                <a:effectLst/>
                <a:latin typeface="Consolas" panose="020B0609020204030204" pitchFamily="49" charset="0"/>
              </a:rPr>
              <a:t>validateUser.php</a:t>
            </a:r>
            <a:r>
              <a:rPr lang="en-GB" sz="1400" b="0" i="0">
                <a:solidFill>
                  <a:srgbClr val="A5D6FF"/>
                </a:solidFill>
                <a:effectLst/>
                <a:latin typeface="Consolas" panose="020B0609020204030204" pitchFamily="49" charset="0"/>
              </a:rPr>
              <a:t>"</a:t>
            </a:r>
            <a:r>
              <a:rPr lang="en-GB" sz="1400" b="0" i="0">
                <a:solidFill>
                  <a:srgbClr val="E6EDF3"/>
                </a:solidFill>
                <a:effectLst/>
                <a:latin typeface="Consolas" panose="020B0609020204030204" pitchFamily="49" charset="0"/>
              </a:rPr>
              <a:t> </a:t>
            </a:r>
            <a:r>
              <a:rPr lang="en-GB" sz="1400" b="0" i="0">
                <a:solidFill>
                  <a:srgbClr val="79C0FF"/>
                </a:solidFill>
                <a:effectLst/>
                <a:latin typeface="Consolas" panose="020B0609020204030204" pitchFamily="49" charset="0"/>
              </a:rPr>
              <a:t>method</a:t>
            </a:r>
            <a:r>
              <a:rPr lang="en-GB" sz="1400" b="0" i="0">
                <a:solidFill>
                  <a:srgbClr val="E6EDF3"/>
                </a:solidFill>
                <a:effectLst/>
                <a:latin typeface="Consolas" panose="020B0609020204030204" pitchFamily="49" charset="0"/>
              </a:rPr>
              <a:t>=</a:t>
            </a:r>
            <a:r>
              <a:rPr lang="en-GB" sz="1400" b="0" i="0">
                <a:solidFill>
                  <a:srgbClr val="A5D6FF"/>
                </a:solidFill>
                <a:effectLst/>
                <a:latin typeface="Consolas" panose="020B0609020204030204" pitchFamily="49" charset="0"/>
              </a:rPr>
              <a:t>"POST"</a:t>
            </a:r>
            <a:r>
              <a:rPr lang="en-GB" sz="1400" b="0" i="0">
                <a:solidFill>
                  <a:srgbClr val="E6EDF3"/>
                </a:solidFill>
                <a:effectLst/>
                <a:latin typeface="Consolas" panose="020B0609020204030204" pitchFamily="49" charset="0"/>
              </a:rPr>
              <a:t>&gt;</a:t>
            </a:r>
            <a:endParaRPr lang="en-GB" sz="1400" b="0" i="0">
              <a:solidFill>
                <a:srgbClr val="000000"/>
              </a:solidFill>
              <a:effectLst/>
              <a:latin typeface="Consolas" panose="020B0609020204030204" pitchFamily="49" charset="0"/>
            </a:endParaRPr>
          </a:p>
          <a:p>
            <a:pPr marL="0" indent="0" algn="l" fontAlgn="base">
              <a:buNone/>
            </a:pPr>
            <a:r>
              <a:rPr lang="en-GB" sz="1400" b="0" i="0">
                <a:solidFill>
                  <a:srgbClr val="E6EDF3"/>
                </a:solidFill>
                <a:effectLst/>
                <a:latin typeface="Consolas" panose="020B0609020204030204" pitchFamily="49" charset="0"/>
              </a:rPr>
              <a:t>&lt;/form&gt;</a:t>
            </a:r>
          </a:p>
        </p:txBody>
      </p:sp>
      <p:sp>
        <p:nvSpPr>
          <p:cNvPr id="6" name="Text Placeholder 5">
            <a:extLst>
              <a:ext uri="{FF2B5EF4-FFF2-40B4-BE49-F238E27FC236}">
                <a16:creationId xmlns:a16="http://schemas.microsoft.com/office/drawing/2014/main" id="{65568B5F-6318-65E2-CEDA-18DE9E9733EF}"/>
              </a:ext>
            </a:extLst>
          </p:cNvPr>
          <p:cNvSpPr>
            <a:spLocks noGrp="1"/>
          </p:cNvSpPr>
          <p:nvPr>
            <p:ph sz="quarter" idx="36"/>
          </p:nvPr>
        </p:nvSpPr>
        <p:spPr>
          <a:xfrm>
            <a:off x="6965950" y="3448050"/>
            <a:ext cx="3911600" cy="3044825"/>
          </a:xfrm>
          <a:solidFill>
            <a:srgbClr val="1F1F1F"/>
          </a:solidFill>
        </p:spPr>
        <p:txBody>
          <a:bodyPr rtlCol="0"/>
          <a:lstStyle>
            <a:defPPr>
              <a:defRPr lang="en-GB"/>
            </a:defPPr>
          </a:lstStyle>
          <a:p>
            <a:pPr marL="0" indent="0" algn="l" fontAlgn="base">
              <a:buNone/>
            </a:pPr>
            <a:r>
              <a:rPr lang="en-GB" sz="1400" b="0" i="0">
                <a:solidFill>
                  <a:srgbClr val="FF7B72"/>
                </a:solidFill>
                <a:effectLst/>
                <a:latin typeface="Consolas" panose="020B0609020204030204" pitchFamily="49" charset="0"/>
              </a:rPr>
              <a:t>&lt;</a:t>
            </a:r>
            <a:r>
              <a:rPr lang="en-GB" sz="1400" b="0" i="0">
                <a:solidFill>
                  <a:srgbClr val="79C0FF"/>
                </a:solidFill>
                <a:effectLst/>
                <a:latin typeface="Consolas" panose="020B0609020204030204" pitchFamily="49" charset="0"/>
              </a:rPr>
              <a:t>form</a:t>
            </a:r>
            <a:r>
              <a:rPr lang="en-GB" sz="1400" b="0" i="0">
                <a:solidFill>
                  <a:srgbClr val="E6EDF3"/>
                </a:solidFill>
                <a:effectLst/>
                <a:latin typeface="Consolas" panose="020B0609020204030204" pitchFamily="49" charset="0"/>
              </a:rPr>
              <a:t> </a:t>
            </a:r>
            <a:r>
              <a:rPr lang="en-GB" sz="1400" b="0" i="0">
                <a:solidFill>
                  <a:srgbClr val="79C0FF"/>
                </a:solidFill>
                <a:effectLst/>
                <a:latin typeface="Consolas" panose="020B0609020204030204" pitchFamily="49" charset="0"/>
              </a:rPr>
              <a:t>action</a:t>
            </a:r>
            <a:r>
              <a:rPr lang="en-GB" sz="1400" b="0" i="0">
                <a:solidFill>
                  <a:srgbClr val="FF7B72"/>
                </a:solidFill>
                <a:effectLst/>
                <a:latin typeface="Consolas" panose="020B0609020204030204" pitchFamily="49" charset="0"/>
              </a:rPr>
              <a:t>=</a:t>
            </a:r>
            <a:r>
              <a:rPr lang="en-GB" sz="1400" b="0" i="0">
                <a:solidFill>
                  <a:srgbClr val="A5D6FF"/>
                </a:solidFill>
                <a:effectLst/>
                <a:latin typeface="Consolas" panose="020B0609020204030204" pitchFamily="49" charset="0"/>
              </a:rPr>
              <a:t>"</a:t>
            </a:r>
            <a:r>
              <a:rPr lang="en-GB" sz="1400" b="0" i="0" err="1">
                <a:solidFill>
                  <a:srgbClr val="A5D6FF"/>
                </a:solidFill>
                <a:effectLst/>
                <a:latin typeface="Consolas" panose="020B0609020204030204" pitchFamily="49" charset="0"/>
              </a:rPr>
              <a:t>validateUser.php</a:t>
            </a:r>
            <a:r>
              <a:rPr lang="en-GB" sz="1400" b="0" i="0">
                <a:solidFill>
                  <a:srgbClr val="A5D6FF"/>
                </a:solidFill>
                <a:effectLst/>
                <a:latin typeface="Consolas" panose="020B0609020204030204" pitchFamily="49" charset="0"/>
              </a:rPr>
              <a:t>"</a:t>
            </a:r>
            <a:r>
              <a:rPr lang="en-GB" sz="1400" b="0" i="0">
                <a:solidFill>
                  <a:srgbClr val="E6EDF3"/>
                </a:solidFill>
                <a:effectLst/>
                <a:latin typeface="Consolas" panose="020B0609020204030204" pitchFamily="49" charset="0"/>
              </a:rPr>
              <a:t> </a:t>
            </a:r>
            <a:r>
              <a:rPr lang="en-GB" sz="1400" b="0" i="0">
                <a:solidFill>
                  <a:srgbClr val="79C0FF"/>
                </a:solidFill>
                <a:effectLst/>
                <a:latin typeface="Consolas" panose="020B0609020204030204" pitchFamily="49" charset="0"/>
              </a:rPr>
              <a:t>method</a:t>
            </a:r>
            <a:r>
              <a:rPr lang="en-GB" sz="1400" b="0" i="0">
                <a:solidFill>
                  <a:srgbClr val="FF7B72"/>
                </a:solidFill>
                <a:effectLst/>
                <a:latin typeface="Consolas" panose="020B0609020204030204" pitchFamily="49" charset="0"/>
              </a:rPr>
              <a:t>=</a:t>
            </a:r>
            <a:r>
              <a:rPr lang="en-GB" sz="1400" b="0" i="0">
                <a:solidFill>
                  <a:srgbClr val="A5D6FF"/>
                </a:solidFill>
                <a:effectLst/>
                <a:latin typeface="Consolas" panose="020B0609020204030204" pitchFamily="49" charset="0"/>
              </a:rPr>
              <a:t>"post"</a:t>
            </a:r>
            <a:r>
              <a:rPr lang="en-GB" sz="1400" b="0" i="0">
                <a:solidFill>
                  <a:srgbClr val="FF7B72"/>
                </a:solidFill>
                <a:effectLst/>
                <a:latin typeface="Consolas" panose="020B0609020204030204" pitchFamily="49" charset="0"/>
              </a:rPr>
              <a:t>&gt;</a:t>
            </a:r>
            <a:endParaRPr lang="en-GB" sz="1400" b="0" i="0">
              <a:solidFill>
                <a:srgbClr val="000000"/>
              </a:solidFill>
              <a:effectLst/>
              <a:latin typeface="Consolas" panose="020B0609020204030204" pitchFamily="49" charset="0"/>
            </a:endParaRPr>
          </a:p>
          <a:p>
            <a:pPr marL="0" indent="0" algn="l" fontAlgn="base">
              <a:buNone/>
            </a:pPr>
            <a:r>
              <a:rPr lang="en-GB" sz="1400" b="0" i="0">
                <a:solidFill>
                  <a:srgbClr val="FF7B72"/>
                </a:solidFill>
                <a:effectLst/>
                <a:latin typeface="Consolas" panose="020B0609020204030204" pitchFamily="49" charset="0"/>
              </a:rPr>
              <a:t>&lt;</a:t>
            </a:r>
            <a:r>
              <a:rPr lang="en-GB" sz="1400" b="0" i="0">
                <a:solidFill>
                  <a:srgbClr val="79C0FF"/>
                </a:solidFill>
                <a:effectLst/>
                <a:latin typeface="Consolas" panose="020B0609020204030204" pitchFamily="49" charset="0"/>
              </a:rPr>
              <a:t>input</a:t>
            </a:r>
            <a:r>
              <a:rPr lang="en-GB" sz="1400" b="0" i="0">
                <a:solidFill>
                  <a:srgbClr val="E6EDF3"/>
                </a:solidFill>
                <a:effectLst/>
                <a:latin typeface="Consolas" panose="020B0609020204030204" pitchFamily="49" charset="0"/>
              </a:rPr>
              <a:t> </a:t>
            </a:r>
            <a:r>
              <a:rPr lang="en-GB" sz="1400" b="0" i="0">
                <a:solidFill>
                  <a:srgbClr val="79C0FF"/>
                </a:solidFill>
                <a:effectLst/>
                <a:latin typeface="Consolas" panose="020B0609020204030204" pitchFamily="49" charset="0"/>
              </a:rPr>
              <a:t>type</a:t>
            </a:r>
            <a:r>
              <a:rPr lang="en-GB" sz="1400" b="0" i="0">
                <a:solidFill>
                  <a:srgbClr val="FF7B72"/>
                </a:solidFill>
                <a:effectLst/>
                <a:latin typeface="Consolas" panose="020B0609020204030204" pitchFamily="49" charset="0"/>
              </a:rPr>
              <a:t>=</a:t>
            </a:r>
            <a:r>
              <a:rPr lang="en-GB" sz="1400" b="0" i="0">
                <a:solidFill>
                  <a:srgbClr val="A5D6FF"/>
                </a:solidFill>
                <a:effectLst/>
                <a:latin typeface="Consolas" panose="020B0609020204030204" pitchFamily="49" charset="0"/>
              </a:rPr>
              <a:t>"hidden"</a:t>
            </a:r>
            <a:r>
              <a:rPr lang="en-GB" sz="1400" b="0" i="0">
                <a:solidFill>
                  <a:srgbClr val="E6EDF3"/>
                </a:solidFill>
                <a:effectLst/>
                <a:latin typeface="Consolas" panose="020B0609020204030204" pitchFamily="49" charset="0"/>
              </a:rPr>
              <a:t> </a:t>
            </a:r>
            <a:r>
              <a:rPr lang="en-GB" sz="1400" b="0" i="0">
                <a:solidFill>
                  <a:srgbClr val="79C0FF"/>
                </a:solidFill>
                <a:effectLst/>
                <a:latin typeface="Consolas" panose="020B0609020204030204" pitchFamily="49" charset="0"/>
              </a:rPr>
              <a:t>name</a:t>
            </a:r>
            <a:r>
              <a:rPr lang="en-GB" sz="1400" b="0" i="0">
                <a:solidFill>
                  <a:srgbClr val="FF7B72"/>
                </a:solidFill>
                <a:effectLst/>
                <a:latin typeface="Consolas" panose="020B0609020204030204" pitchFamily="49" charset="0"/>
              </a:rPr>
              <a:t>=</a:t>
            </a:r>
            <a:r>
              <a:rPr lang="en-GB" sz="1400" b="0" i="0">
                <a:solidFill>
                  <a:srgbClr val="A5D6FF"/>
                </a:solidFill>
                <a:effectLst/>
                <a:latin typeface="Consolas" panose="020B0609020204030204" pitchFamily="49" charset="0"/>
              </a:rPr>
              <a:t>"</a:t>
            </a:r>
            <a:r>
              <a:rPr lang="en-GB" sz="1400" b="0" i="0" err="1">
                <a:solidFill>
                  <a:srgbClr val="A5D6FF"/>
                </a:solidFill>
                <a:effectLst/>
                <a:latin typeface="Consolas" panose="020B0609020204030204" pitchFamily="49" charset="0"/>
              </a:rPr>
              <a:t>csrf_token</a:t>
            </a:r>
            <a:r>
              <a:rPr lang="en-GB" sz="1400" b="0" i="0">
                <a:solidFill>
                  <a:srgbClr val="A5D6FF"/>
                </a:solidFill>
                <a:effectLst/>
                <a:latin typeface="Consolas" panose="020B0609020204030204" pitchFamily="49" charset="0"/>
              </a:rPr>
              <a:t>"</a:t>
            </a:r>
            <a:r>
              <a:rPr lang="en-GB" sz="1400" b="0" i="0">
                <a:solidFill>
                  <a:srgbClr val="E6EDF3"/>
                </a:solidFill>
                <a:effectLst/>
                <a:latin typeface="Consolas" panose="020B0609020204030204" pitchFamily="49" charset="0"/>
              </a:rPr>
              <a:t> </a:t>
            </a:r>
            <a:r>
              <a:rPr lang="en-GB" sz="1400" b="0" i="0">
                <a:solidFill>
                  <a:srgbClr val="79C0FF"/>
                </a:solidFill>
                <a:effectLst/>
                <a:latin typeface="Consolas" panose="020B0609020204030204" pitchFamily="49" charset="0"/>
              </a:rPr>
              <a:t>value</a:t>
            </a:r>
            <a:r>
              <a:rPr lang="en-GB" sz="1400" b="0" i="0">
                <a:solidFill>
                  <a:srgbClr val="FF7B72"/>
                </a:solidFill>
                <a:effectLst/>
                <a:latin typeface="Consolas" panose="020B0609020204030204" pitchFamily="49" charset="0"/>
              </a:rPr>
              <a:t>=</a:t>
            </a:r>
            <a:r>
              <a:rPr lang="en-GB" sz="1400" b="0" i="0">
                <a:solidFill>
                  <a:srgbClr val="A5D6FF"/>
                </a:solidFill>
                <a:effectLst/>
                <a:latin typeface="Consolas" panose="020B0609020204030204" pitchFamily="49" charset="0"/>
              </a:rPr>
              <a:t>"&lt;?</a:t>
            </a:r>
            <a:r>
              <a:rPr lang="en-GB" sz="1400" b="0" i="0" err="1">
                <a:solidFill>
                  <a:srgbClr val="A5D6FF"/>
                </a:solidFill>
                <a:effectLst/>
                <a:latin typeface="Consolas" panose="020B0609020204030204" pitchFamily="49" charset="0"/>
              </a:rPr>
              <a:t>php</a:t>
            </a:r>
            <a:r>
              <a:rPr lang="en-GB" sz="1400" b="0" i="0">
                <a:solidFill>
                  <a:srgbClr val="A5D6FF"/>
                </a:solidFill>
                <a:effectLst/>
                <a:latin typeface="Consolas" panose="020B0609020204030204" pitchFamily="49" charset="0"/>
              </a:rPr>
              <a:t> echo </a:t>
            </a:r>
            <a:r>
              <a:rPr lang="en-GB" sz="1400" b="0" i="0">
                <a:solidFill>
                  <a:srgbClr val="E6EDF3"/>
                </a:solidFill>
                <a:effectLst/>
                <a:latin typeface="Consolas" panose="020B0609020204030204" pitchFamily="49" charset="0"/>
              </a:rPr>
              <a:t>$</a:t>
            </a:r>
            <a:r>
              <a:rPr lang="en-GB" sz="1400" b="0" i="0" err="1">
                <a:solidFill>
                  <a:srgbClr val="E6EDF3"/>
                </a:solidFill>
                <a:effectLst/>
                <a:latin typeface="Consolas" panose="020B0609020204030204" pitchFamily="49" charset="0"/>
              </a:rPr>
              <a:t>csrf_token</a:t>
            </a:r>
            <a:r>
              <a:rPr lang="en-GB" sz="1400" b="0" i="0">
                <a:solidFill>
                  <a:srgbClr val="A5D6FF"/>
                </a:solidFill>
                <a:effectLst/>
                <a:latin typeface="Consolas" panose="020B0609020204030204" pitchFamily="49" charset="0"/>
              </a:rPr>
              <a:t>; ?&gt;"</a:t>
            </a:r>
            <a:r>
              <a:rPr lang="en-GB" sz="1400" b="0" i="0">
                <a:solidFill>
                  <a:srgbClr val="FF7B72"/>
                </a:solidFill>
                <a:effectLst/>
                <a:latin typeface="Consolas" panose="020B0609020204030204" pitchFamily="49" charset="0"/>
              </a:rPr>
              <a:t>&gt;</a:t>
            </a:r>
            <a:endParaRPr lang="en-GB" sz="1400" b="0" i="0">
              <a:solidFill>
                <a:srgbClr val="000000"/>
              </a:solidFill>
              <a:effectLst/>
              <a:latin typeface="Consolas" panose="020B0609020204030204" pitchFamily="49" charset="0"/>
            </a:endParaRPr>
          </a:p>
          <a:p>
            <a:pPr marL="0" indent="0" algn="l" fontAlgn="base">
              <a:buNone/>
            </a:pPr>
            <a:r>
              <a:rPr lang="en-GB" sz="1400" b="0" i="0">
                <a:solidFill>
                  <a:srgbClr val="FF7B72"/>
                </a:solidFill>
                <a:effectLst/>
                <a:latin typeface="Consolas" panose="020B0609020204030204" pitchFamily="49" charset="0"/>
              </a:rPr>
              <a:t>&lt;</a:t>
            </a:r>
            <a:r>
              <a:rPr lang="en-GB" sz="1400" b="0" i="0">
                <a:solidFill>
                  <a:srgbClr val="79C0FF"/>
                </a:solidFill>
                <a:effectLst/>
                <a:latin typeface="Consolas" panose="020B0609020204030204" pitchFamily="49" charset="0"/>
              </a:rPr>
              <a:t>button</a:t>
            </a:r>
            <a:r>
              <a:rPr lang="en-GB" sz="1400" b="0" i="0">
                <a:solidFill>
                  <a:srgbClr val="E6EDF3"/>
                </a:solidFill>
                <a:effectLst/>
                <a:latin typeface="Consolas" panose="020B0609020204030204" pitchFamily="49" charset="0"/>
              </a:rPr>
              <a:t> </a:t>
            </a:r>
            <a:r>
              <a:rPr lang="en-GB" sz="1400" b="0" i="0">
                <a:solidFill>
                  <a:srgbClr val="79C0FF"/>
                </a:solidFill>
                <a:effectLst/>
                <a:latin typeface="Consolas" panose="020B0609020204030204" pitchFamily="49" charset="0"/>
              </a:rPr>
              <a:t>type</a:t>
            </a:r>
            <a:r>
              <a:rPr lang="en-GB" sz="1400" b="0" i="0">
                <a:solidFill>
                  <a:srgbClr val="FF7B72"/>
                </a:solidFill>
                <a:effectLst/>
                <a:latin typeface="Consolas" panose="020B0609020204030204" pitchFamily="49" charset="0"/>
              </a:rPr>
              <a:t>=</a:t>
            </a:r>
            <a:r>
              <a:rPr lang="en-GB" sz="1400" b="0" i="0">
                <a:solidFill>
                  <a:srgbClr val="A5D6FF"/>
                </a:solidFill>
                <a:effectLst/>
                <a:latin typeface="Consolas" panose="020B0609020204030204" pitchFamily="49" charset="0"/>
              </a:rPr>
              <a:t>"submit"</a:t>
            </a:r>
            <a:r>
              <a:rPr lang="en-GB" sz="1400" b="0" i="0">
                <a:solidFill>
                  <a:srgbClr val="FF7B72"/>
                </a:solidFill>
                <a:effectLst/>
                <a:latin typeface="Consolas" panose="020B0609020204030204" pitchFamily="49" charset="0"/>
              </a:rPr>
              <a:t>&gt;</a:t>
            </a:r>
            <a:r>
              <a:rPr lang="en-GB" sz="1400" b="0" i="0">
                <a:solidFill>
                  <a:srgbClr val="79C0FF"/>
                </a:solidFill>
                <a:effectLst/>
                <a:latin typeface="Consolas" panose="020B0609020204030204" pitchFamily="49" charset="0"/>
              </a:rPr>
              <a:t>Submit</a:t>
            </a:r>
            <a:r>
              <a:rPr lang="en-GB" sz="1400" b="0" i="0">
                <a:solidFill>
                  <a:srgbClr val="FF7B72"/>
                </a:solidFill>
                <a:effectLst/>
                <a:latin typeface="Consolas" panose="020B0609020204030204" pitchFamily="49" charset="0"/>
              </a:rPr>
              <a:t>&lt;/</a:t>
            </a:r>
            <a:r>
              <a:rPr lang="en-GB" sz="1400" b="0" i="0">
                <a:solidFill>
                  <a:srgbClr val="79C0FF"/>
                </a:solidFill>
                <a:effectLst/>
                <a:latin typeface="Consolas" panose="020B0609020204030204" pitchFamily="49" charset="0"/>
              </a:rPr>
              <a:t>button</a:t>
            </a:r>
            <a:r>
              <a:rPr lang="en-GB" sz="1400" b="0" i="0">
                <a:solidFill>
                  <a:srgbClr val="FF7B72"/>
                </a:solidFill>
                <a:effectLst/>
                <a:latin typeface="Consolas" panose="020B0609020204030204" pitchFamily="49" charset="0"/>
              </a:rPr>
              <a:t>&gt;</a:t>
            </a:r>
            <a:endParaRPr lang="en-GB" sz="1400" b="0" i="0">
              <a:solidFill>
                <a:srgbClr val="000000"/>
              </a:solidFill>
              <a:effectLst/>
              <a:latin typeface="Consolas" panose="020B0609020204030204" pitchFamily="49" charset="0"/>
            </a:endParaRPr>
          </a:p>
          <a:p>
            <a:pPr marL="0" indent="0" algn="l" fontAlgn="base">
              <a:buNone/>
            </a:pPr>
            <a:r>
              <a:rPr lang="en-GB" sz="1400" b="0" i="0">
                <a:solidFill>
                  <a:srgbClr val="FF7B72"/>
                </a:solidFill>
                <a:effectLst/>
                <a:latin typeface="Consolas" panose="020B0609020204030204" pitchFamily="49" charset="0"/>
              </a:rPr>
              <a:t>&lt;/</a:t>
            </a:r>
            <a:r>
              <a:rPr lang="en-GB" sz="1400" b="0" i="0">
                <a:solidFill>
                  <a:srgbClr val="79C0FF"/>
                </a:solidFill>
                <a:effectLst/>
                <a:latin typeface="Consolas" panose="020B0609020204030204" pitchFamily="49" charset="0"/>
              </a:rPr>
              <a:t>form</a:t>
            </a:r>
            <a:r>
              <a:rPr lang="en-GB" sz="1400" b="0" i="0">
                <a:solidFill>
                  <a:srgbClr val="FF7B72"/>
                </a:solidFill>
                <a:effectLst/>
                <a:latin typeface="Consolas" panose="020B0609020204030204" pitchFamily="49" charset="0"/>
              </a:rPr>
              <a:t>&gt;</a:t>
            </a:r>
            <a:endParaRPr lang="en-GB" sz="1400">
              <a:solidFill>
                <a:srgbClr val="000000"/>
              </a:solidFill>
              <a:latin typeface="Consolas" panose="020B0609020204030204" pitchFamily="49" charset="0"/>
            </a:endParaRPr>
          </a:p>
          <a:p>
            <a:pPr marL="0" indent="0" algn="l" fontAlgn="base">
              <a:buNone/>
            </a:pPr>
            <a:endParaRPr lang="en-GB" sz="1400"/>
          </a:p>
          <a:p>
            <a:pPr marL="0" indent="0">
              <a:buNone/>
            </a:pPr>
            <a:r>
              <a:rPr lang="en-GB" sz="1400">
                <a:latin typeface="Consolas" panose="020B0609020204030204" pitchFamily="49" charset="0"/>
              </a:rPr>
              <a:t>$_SESSION[‘</a:t>
            </a:r>
            <a:r>
              <a:rPr lang="en-GB" sz="1400" err="1">
                <a:latin typeface="Consolas" panose="020B0609020204030204" pitchFamily="49" charset="0"/>
              </a:rPr>
              <a:t>csrf_token</a:t>
            </a:r>
            <a:r>
              <a:rPr lang="en-GB" sz="1400">
                <a:latin typeface="Consolas" panose="020B0609020204030204" pitchFamily="49" charset="0"/>
              </a:rPr>
              <a:t>’] = bin2hex(</a:t>
            </a:r>
            <a:r>
              <a:rPr lang="en-GB" sz="1400" err="1">
                <a:latin typeface="Consolas" panose="020B0609020204030204" pitchFamily="49" charset="0"/>
              </a:rPr>
              <a:t>random_bytes</a:t>
            </a:r>
            <a:r>
              <a:rPr lang="en-GB" sz="1400">
                <a:latin typeface="Consolas" panose="020B0609020204030204" pitchFamily="49" charset="0"/>
              </a:rPr>
              <a:t>(32));</a:t>
            </a:r>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a:xfrm>
            <a:off x="336404" y="6237287"/>
            <a:ext cx="5759595" cy="365125"/>
          </a:xfrm>
        </p:spPr>
        <p:txBody>
          <a:bodyPr rtlCol="0"/>
          <a:lstStyle>
            <a:defPPr>
              <a:defRPr lang="en-GB"/>
            </a:defPPr>
          </a:lstStyle>
          <a:p>
            <a:r>
              <a:rPr lang="en-GB"/>
              <a:t>Group 3 | 5218COMP: Secure Software Development | LJMU</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a:xfrm>
            <a:off x="9140971" y="6226198"/>
            <a:ext cx="2743200" cy="365125"/>
          </a:xfrm>
        </p:spPr>
        <p:txBody>
          <a:bodyPr rtlCol="0"/>
          <a:lstStyle>
            <a:defPPr>
              <a:defRPr lang="en-GB"/>
            </a:defPPr>
          </a:lstStyle>
          <a:p>
            <a:fld id="{FE024F78-56A6-7740-B68D-8D4D026EDF3F}" type="slidenum">
              <a:rPr lang="en-GB" smtClean="0"/>
              <a:pPr/>
              <a:t>16</a:t>
            </a:fld>
            <a:endParaRPr lang="en-GB"/>
          </a:p>
        </p:txBody>
      </p:sp>
    </p:spTree>
    <p:extLst>
      <p:ext uri="{BB962C8B-B14F-4D97-AF65-F5344CB8AC3E}">
        <p14:creationId xmlns:p14="http://schemas.microsoft.com/office/powerpoint/2010/main" val="1942877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BB6609-0C31-829B-12A7-0CE735FCE17D}"/>
              </a:ext>
            </a:extLst>
          </p:cNvPr>
          <p:cNvSpPr>
            <a:spLocks noGrp="1"/>
          </p:cNvSpPr>
          <p:nvPr>
            <p:ph type="title"/>
          </p:nvPr>
        </p:nvSpPr>
        <p:spPr/>
        <p:txBody>
          <a:bodyPr/>
          <a:lstStyle/>
          <a:p>
            <a:r>
              <a:rPr lang="en-GB"/>
              <a:t>Audit Breakdown</a:t>
            </a:r>
          </a:p>
        </p:txBody>
      </p:sp>
      <p:sp>
        <p:nvSpPr>
          <p:cNvPr id="5" name="Footer Placeholder 4">
            <a:extLst>
              <a:ext uri="{FF2B5EF4-FFF2-40B4-BE49-F238E27FC236}">
                <a16:creationId xmlns:a16="http://schemas.microsoft.com/office/drawing/2014/main" id="{703A321C-92A9-4D5A-E8A0-D849D4111F5A}"/>
              </a:ext>
            </a:extLst>
          </p:cNvPr>
          <p:cNvSpPr>
            <a:spLocks noGrp="1"/>
          </p:cNvSpPr>
          <p:nvPr>
            <p:ph type="ftr" sz="quarter" idx="11"/>
          </p:nvPr>
        </p:nvSpPr>
        <p:spPr>
          <a:xfrm>
            <a:off x="336404" y="6237287"/>
            <a:ext cx="5153971" cy="365125"/>
          </a:xfrm>
        </p:spPr>
        <p:txBody>
          <a:bodyPr/>
          <a:lstStyle/>
          <a:p>
            <a:pPr rtl="0"/>
            <a:r>
              <a:rPr lang="en-GB"/>
              <a:t>Group 3 | 5218COMP: Secure Software Development | LJMU</a:t>
            </a:r>
          </a:p>
        </p:txBody>
      </p:sp>
      <p:sp>
        <p:nvSpPr>
          <p:cNvPr id="6" name="Slide Number Placeholder 5">
            <a:extLst>
              <a:ext uri="{FF2B5EF4-FFF2-40B4-BE49-F238E27FC236}">
                <a16:creationId xmlns:a16="http://schemas.microsoft.com/office/drawing/2014/main" id="{9FBE5141-1401-C0D9-5F7B-30FDB800D343}"/>
              </a:ext>
            </a:extLst>
          </p:cNvPr>
          <p:cNvSpPr>
            <a:spLocks noGrp="1"/>
          </p:cNvSpPr>
          <p:nvPr>
            <p:ph type="sldNum" sz="quarter" idx="12"/>
          </p:nvPr>
        </p:nvSpPr>
        <p:spPr/>
        <p:txBody>
          <a:bodyPr/>
          <a:lstStyle/>
          <a:p>
            <a:pPr rtl="0"/>
            <a:fld id="{FE024F78-56A6-7740-B68D-8D4D026EDF3F}" type="slidenum">
              <a:rPr lang="en-GB" smtClean="0"/>
              <a:pPr rtl="0"/>
              <a:t>17</a:t>
            </a:fld>
            <a:endParaRPr lang="en-GB"/>
          </a:p>
        </p:txBody>
      </p:sp>
      <p:graphicFrame>
        <p:nvGraphicFramePr>
          <p:cNvPr id="4" name="Table 7">
            <a:extLst>
              <a:ext uri="{FF2B5EF4-FFF2-40B4-BE49-F238E27FC236}">
                <a16:creationId xmlns:a16="http://schemas.microsoft.com/office/drawing/2014/main" id="{2FB349F3-2D5C-00C2-349E-315648DE078E}"/>
              </a:ext>
            </a:extLst>
          </p:cNvPr>
          <p:cNvGraphicFramePr>
            <a:graphicFrameLocks noGrp="1"/>
          </p:cNvGraphicFramePr>
          <p:nvPr>
            <p:ph sz="quarter" idx="25"/>
            <p:extLst>
              <p:ext uri="{D42A27DB-BD31-4B8C-83A1-F6EECF244321}">
                <p14:modId xmlns:p14="http://schemas.microsoft.com/office/powerpoint/2010/main" val="2943973427"/>
              </p:ext>
            </p:extLst>
          </p:nvPr>
        </p:nvGraphicFramePr>
        <p:xfrm>
          <a:off x="849313" y="1965023"/>
          <a:ext cx="5404388" cy="2966720"/>
        </p:xfrm>
        <a:graphic>
          <a:graphicData uri="http://schemas.openxmlformats.org/drawingml/2006/table">
            <a:tbl>
              <a:tblPr firstRow="1" bandRow="1">
                <a:tableStyleId>{93296810-A885-4BE3-A3E7-6D5BEEA58F35}</a:tableStyleId>
              </a:tblPr>
              <a:tblGrid>
                <a:gridCol w="3456318">
                  <a:extLst>
                    <a:ext uri="{9D8B030D-6E8A-4147-A177-3AD203B41FA5}">
                      <a16:colId xmlns:a16="http://schemas.microsoft.com/office/drawing/2014/main" val="2821801893"/>
                    </a:ext>
                  </a:extLst>
                </a:gridCol>
                <a:gridCol w="1948070">
                  <a:extLst>
                    <a:ext uri="{9D8B030D-6E8A-4147-A177-3AD203B41FA5}">
                      <a16:colId xmlns:a16="http://schemas.microsoft.com/office/drawing/2014/main" val="31085735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Task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Name</a:t>
                      </a:r>
                    </a:p>
                  </a:txBody>
                  <a:tcPr/>
                </a:tc>
                <a:extLst>
                  <a:ext uri="{0D108BD9-81ED-4DB2-BD59-A6C34878D82A}">
                    <a16:rowId xmlns:a16="http://schemas.microsoft.com/office/drawing/2014/main" val="26052328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Using Scanners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Bill</a:t>
                      </a:r>
                    </a:p>
                  </a:txBody>
                  <a:tcPr/>
                </a:tc>
                <a:extLst>
                  <a:ext uri="{0D108BD9-81ED-4DB2-BD59-A6C34878D82A}">
                    <a16:rowId xmlns:a16="http://schemas.microsoft.com/office/drawing/2014/main" val="7968191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Fixing The Code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Joe</a:t>
                      </a:r>
                    </a:p>
                  </a:txBody>
                  <a:tcPr/>
                </a:tc>
                <a:extLst>
                  <a:ext uri="{0D108BD9-81ED-4DB2-BD59-A6C34878D82A}">
                    <a16:rowId xmlns:a16="http://schemas.microsoft.com/office/drawing/2014/main" val="7653467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Manual Code Review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All</a:t>
                      </a:r>
                    </a:p>
                  </a:txBody>
                  <a:tcPr/>
                </a:tc>
                <a:extLst>
                  <a:ext uri="{0D108BD9-81ED-4DB2-BD59-A6C34878D82A}">
                    <a16:rowId xmlns:a16="http://schemas.microsoft.com/office/drawing/2014/main" val="36826829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Site Exploration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All</a:t>
                      </a:r>
                    </a:p>
                  </a:txBody>
                  <a:tcPr/>
                </a:tc>
                <a:extLst>
                  <a:ext uri="{0D108BD9-81ED-4DB2-BD59-A6C34878D82A}">
                    <a16:rowId xmlns:a16="http://schemas.microsoft.com/office/drawing/2014/main" val="12790291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Site Pen Testing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Ellis, Joe</a:t>
                      </a:r>
                    </a:p>
                  </a:txBody>
                  <a:tcPr/>
                </a:tc>
                <a:extLst>
                  <a:ext uri="{0D108BD9-81ED-4DB2-BD59-A6C34878D82A}">
                    <a16:rowId xmlns:a16="http://schemas.microsoft.com/office/drawing/2014/main" val="37938643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Analysis Of Findings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Maaria, Bill</a:t>
                      </a:r>
                    </a:p>
                  </a:txBody>
                  <a:tcPr/>
                </a:tc>
                <a:extLst>
                  <a:ext uri="{0D108BD9-81ED-4DB2-BD59-A6C34878D82A}">
                    <a16:rowId xmlns:a16="http://schemas.microsoft.com/office/drawing/2014/main" val="21948192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Research On The Vulnerabilities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Maaria, Ellis, Joe</a:t>
                      </a:r>
                    </a:p>
                  </a:txBody>
                  <a:tcPr/>
                </a:tc>
                <a:extLst>
                  <a:ext uri="{0D108BD9-81ED-4DB2-BD59-A6C34878D82A}">
                    <a16:rowId xmlns:a16="http://schemas.microsoft.com/office/drawing/2014/main" val="1924777353"/>
                  </a:ext>
                </a:extLst>
              </a:tr>
            </a:tbl>
          </a:graphicData>
        </a:graphic>
      </p:graphicFrame>
      <p:graphicFrame>
        <p:nvGraphicFramePr>
          <p:cNvPr id="11" name="Table 7">
            <a:extLst>
              <a:ext uri="{FF2B5EF4-FFF2-40B4-BE49-F238E27FC236}">
                <a16:creationId xmlns:a16="http://schemas.microsoft.com/office/drawing/2014/main" id="{247CFB82-2700-5CD3-5926-FEDDB265C4DD}"/>
              </a:ext>
            </a:extLst>
          </p:cNvPr>
          <p:cNvGraphicFramePr>
            <a:graphicFrameLocks/>
          </p:cNvGraphicFramePr>
          <p:nvPr>
            <p:extLst>
              <p:ext uri="{D42A27DB-BD31-4B8C-83A1-F6EECF244321}">
                <p14:modId xmlns:p14="http://schemas.microsoft.com/office/powerpoint/2010/main" val="3906400697"/>
              </p:ext>
            </p:extLst>
          </p:nvPr>
        </p:nvGraphicFramePr>
        <p:xfrm>
          <a:off x="7280838" y="2525252"/>
          <a:ext cx="3720266" cy="1854200"/>
        </p:xfrm>
        <a:graphic>
          <a:graphicData uri="http://schemas.openxmlformats.org/drawingml/2006/table">
            <a:tbl>
              <a:tblPr firstRow="1" bandRow="1">
                <a:tableStyleId>{93296810-A885-4BE3-A3E7-6D5BEEA58F35}</a:tableStyleId>
              </a:tblPr>
              <a:tblGrid>
                <a:gridCol w="869725">
                  <a:extLst>
                    <a:ext uri="{9D8B030D-6E8A-4147-A177-3AD203B41FA5}">
                      <a16:colId xmlns:a16="http://schemas.microsoft.com/office/drawing/2014/main" val="310857359"/>
                    </a:ext>
                  </a:extLst>
                </a:gridCol>
                <a:gridCol w="2850541">
                  <a:extLst>
                    <a:ext uri="{9D8B030D-6E8A-4147-A177-3AD203B41FA5}">
                      <a16:colId xmlns:a16="http://schemas.microsoft.com/office/drawing/2014/main" val="273778465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Contribution Percentage</a:t>
                      </a:r>
                    </a:p>
                  </a:txBody>
                  <a:tcPr/>
                </a:tc>
                <a:extLst>
                  <a:ext uri="{0D108BD9-81ED-4DB2-BD59-A6C34878D82A}">
                    <a16:rowId xmlns:a16="http://schemas.microsoft.com/office/drawing/2014/main" val="26052328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Bill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25%</a:t>
                      </a:r>
                    </a:p>
                  </a:txBody>
                  <a:tcPr/>
                </a:tc>
                <a:extLst>
                  <a:ext uri="{0D108BD9-81ED-4DB2-BD59-A6C34878D82A}">
                    <a16:rowId xmlns:a16="http://schemas.microsoft.com/office/drawing/2014/main" val="7968191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Ellis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25%</a:t>
                      </a:r>
                    </a:p>
                  </a:txBody>
                  <a:tcPr/>
                </a:tc>
                <a:extLst>
                  <a:ext uri="{0D108BD9-81ED-4DB2-BD59-A6C34878D82A}">
                    <a16:rowId xmlns:a16="http://schemas.microsoft.com/office/drawing/2014/main" val="7653467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Joe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25%</a:t>
                      </a:r>
                    </a:p>
                  </a:txBody>
                  <a:tcPr/>
                </a:tc>
                <a:extLst>
                  <a:ext uri="{0D108BD9-81ED-4DB2-BD59-A6C34878D82A}">
                    <a16:rowId xmlns:a16="http://schemas.microsoft.com/office/drawing/2014/main" val="36826829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Maaria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25%</a:t>
                      </a:r>
                    </a:p>
                  </a:txBody>
                  <a:tcPr/>
                </a:tc>
                <a:extLst>
                  <a:ext uri="{0D108BD9-81ED-4DB2-BD59-A6C34878D82A}">
                    <a16:rowId xmlns:a16="http://schemas.microsoft.com/office/drawing/2014/main" val="1279029116"/>
                  </a:ext>
                </a:extLst>
              </a:tr>
            </a:tbl>
          </a:graphicData>
        </a:graphic>
      </p:graphicFrame>
    </p:spTree>
    <p:extLst>
      <p:ext uri="{BB962C8B-B14F-4D97-AF65-F5344CB8AC3E}">
        <p14:creationId xmlns:p14="http://schemas.microsoft.com/office/powerpoint/2010/main" val="3070091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rtlCol="0"/>
          <a:lstStyle>
            <a:defPPr>
              <a:defRPr lang="en-GB"/>
            </a:defPPr>
          </a:lstStyle>
          <a:p>
            <a:pPr rtl="0"/>
            <a:r>
              <a:rPr lang="en-GB"/>
              <a:t>Thanks For Listening To Us</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p:txBody>
          <a:bodyPr rtlCol="0"/>
          <a:lstStyle>
            <a:defPPr>
              <a:defRPr lang="en-GB"/>
            </a:defPPr>
          </a:lstStyle>
          <a:p>
            <a:pPr rtl="0"/>
            <a:r>
              <a:rPr lang="en-GB" sz="4400">
                <a:latin typeface="+mj-lt"/>
              </a:rPr>
              <a:t>Feel Free To Ask Us Any Questions</a:t>
            </a:r>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a:xfrm>
            <a:off x="336404" y="6237287"/>
            <a:ext cx="5759595" cy="365125"/>
          </a:xfrm>
        </p:spPr>
        <p:txBody>
          <a:bodyPr rtlCol="0"/>
          <a:lstStyle>
            <a:defPPr>
              <a:defRPr lang="en-GB"/>
            </a:defPPr>
          </a:lstStyle>
          <a:p>
            <a:pPr rtl="0"/>
            <a:r>
              <a:rPr lang="en-GB"/>
              <a:t>Group 3 | 5218COMP: Secure Software Development | LJMU</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18</a:t>
            </a:fld>
            <a:endParaRPr lang="en-GB"/>
          </a:p>
        </p:txBody>
      </p:sp>
    </p:spTree>
    <p:extLst>
      <p:ext uri="{BB962C8B-B14F-4D97-AF65-F5344CB8AC3E}">
        <p14:creationId xmlns:p14="http://schemas.microsoft.com/office/powerpoint/2010/main" val="899713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rtlCol="0"/>
          <a:lstStyle>
            <a:defPPr>
              <a:defRPr lang="en-GB"/>
            </a:defPPr>
          </a:lstStyle>
          <a:p>
            <a:pPr rtl="0"/>
            <a:r>
              <a:rPr lang="en-GB"/>
              <a:t>Audit Procedure</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rtlCol="0"/>
          <a:lstStyle>
            <a:defPPr>
              <a:defRPr lang="en-GB"/>
            </a:defPPr>
          </a:lstStyle>
          <a:p>
            <a:pPr rtl="0"/>
            <a:r>
              <a:rPr lang="en-GB"/>
              <a:t>Self-Exploration &amp; Observations</a:t>
            </a:r>
          </a:p>
          <a:p>
            <a:pPr rtl="0"/>
            <a:r>
              <a:rPr lang="en-GB"/>
              <a:t>(Static Analysis)</a:t>
            </a:r>
          </a:p>
          <a:p>
            <a:pPr rtl="0"/>
            <a:endParaRPr lang="en-GB"/>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p:txBody>
          <a:bodyPr rtlCol="0"/>
          <a:lstStyle>
            <a:defPPr>
              <a:defRPr lang="en-GB"/>
            </a:defPPr>
          </a:lstStyle>
          <a:p>
            <a:pPr algn="just" rtl="0"/>
            <a:r>
              <a:rPr lang="en-GB"/>
              <a:t>The first step to our code audit, we performed a static analysis before looking at the code to see how the site operated and performed penetration testing and made notes from our observations.</a:t>
            </a:r>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a:xfrm>
            <a:off x="336404" y="6237287"/>
            <a:ext cx="5759595" cy="365125"/>
          </a:xfrm>
        </p:spPr>
        <p:txBody>
          <a:bodyPr rtlCol="0"/>
          <a:lstStyle>
            <a:defPPr>
              <a:defRPr lang="en-GB"/>
            </a:defPPr>
          </a:lstStyle>
          <a:p>
            <a:pPr rtl="0"/>
            <a:r>
              <a:rPr lang="en-GB"/>
              <a:t>Group 3 | 5218COMP: Secure Software Development | LJMU</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2</a:t>
            </a:fld>
            <a:endParaRPr lang="en-GB"/>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849351" y="365125"/>
            <a:ext cx="10515600" cy="1325563"/>
          </a:xfrm>
        </p:spPr>
        <p:txBody>
          <a:bodyPr rtlCol="0"/>
          <a:lstStyle>
            <a:defPPr>
              <a:defRPr lang="en-GB"/>
            </a:defPPr>
          </a:lstStyle>
          <a:p>
            <a:r>
              <a:rPr lang="en-GB"/>
              <a:t>Audit Evidence: An Excerpt Of Our Observation Notes For Static Testing</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a:xfrm>
            <a:off x="9140971" y="6226198"/>
            <a:ext cx="2743200" cy="365125"/>
          </a:xfrm>
        </p:spPr>
        <p:txBody>
          <a:bodyPr rtlCol="0"/>
          <a:lstStyle>
            <a:defPPr>
              <a:defRPr lang="en-GB"/>
            </a:defPPr>
          </a:lstStyle>
          <a:p>
            <a:fld id="{FE024F78-56A6-7740-B68D-8D4D026EDF3F}" type="slidenum">
              <a:rPr lang="en-GB" smtClean="0"/>
              <a:pPr/>
              <a:t>3</a:t>
            </a:fld>
            <a:endParaRPr lang="en-GB"/>
          </a:p>
        </p:txBody>
      </p:sp>
      <p:pic>
        <p:nvPicPr>
          <p:cNvPr id="11" name="Picture 10">
            <a:extLst>
              <a:ext uri="{FF2B5EF4-FFF2-40B4-BE49-F238E27FC236}">
                <a16:creationId xmlns:a16="http://schemas.microsoft.com/office/drawing/2014/main" id="{9D24BAAF-1249-5774-DCDE-040E44A4712A}"/>
              </a:ext>
            </a:extLst>
          </p:cNvPr>
          <p:cNvPicPr>
            <a:picLocks noChangeAspect="1"/>
          </p:cNvPicPr>
          <p:nvPr/>
        </p:nvPicPr>
        <p:blipFill>
          <a:blip r:embed="rId3"/>
          <a:stretch>
            <a:fillRect/>
          </a:stretch>
        </p:blipFill>
        <p:spPr>
          <a:xfrm>
            <a:off x="4583218" y="1690688"/>
            <a:ext cx="3025563" cy="4935934"/>
          </a:xfrm>
          <a:prstGeom prst="rect">
            <a:avLst/>
          </a:prstGeom>
        </p:spPr>
      </p:pic>
    </p:spTree>
    <p:extLst>
      <p:ext uri="{BB962C8B-B14F-4D97-AF65-F5344CB8AC3E}">
        <p14:creationId xmlns:p14="http://schemas.microsoft.com/office/powerpoint/2010/main" val="3627404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rtlCol="0"/>
          <a:lstStyle>
            <a:defPPr>
              <a:defRPr lang="en-GB"/>
            </a:defPPr>
          </a:lstStyle>
          <a:p>
            <a:pPr rtl="0"/>
            <a:r>
              <a:rPr lang="en-GB"/>
              <a:t>Audit Procedure</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rtlCol="0"/>
          <a:lstStyle>
            <a:defPPr>
              <a:defRPr lang="en-GB"/>
            </a:defPPr>
          </a:lstStyle>
          <a:p>
            <a:pPr rtl="0"/>
            <a:r>
              <a:rPr lang="en-GB"/>
              <a:t>Light Code Analysis (Pre-Scanner)</a:t>
            </a:r>
          </a:p>
          <a:p>
            <a:pPr rtl="0"/>
            <a:r>
              <a:rPr lang="en-GB"/>
              <a:t>(Manual Review)</a:t>
            </a:r>
          </a:p>
          <a:p>
            <a:pPr algn="just" rtl="0"/>
            <a:endParaRPr lang="en-GB"/>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p:txBody>
          <a:bodyPr rtlCol="0"/>
          <a:lstStyle>
            <a:defPPr>
              <a:defRPr lang="en-GB"/>
            </a:defPPr>
          </a:lstStyle>
          <a:p>
            <a:pPr algn="just" rtl="0"/>
            <a:r>
              <a:rPr lang="en-GB"/>
              <a:t>Next, we had a look at the source code of the website and analysed pages, starting off with pages that we had concerns about in the previous step as well as lightly looking over some of the other pages.</a:t>
            </a:r>
          </a:p>
          <a:p>
            <a:pPr rtl="0"/>
            <a:endParaRPr lang="en-GB"/>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a:xfrm>
            <a:off x="336404" y="6237287"/>
            <a:ext cx="5759595" cy="365125"/>
          </a:xfrm>
        </p:spPr>
        <p:txBody>
          <a:bodyPr rtlCol="0"/>
          <a:lstStyle>
            <a:defPPr>
              <a:defRPr lang="en-GB"/>
            </a:defPPr>
          </a:lstStyle>
          <a:p>
            <a:pPr rtl="0"/>
            <a:r>
              <a:rPr lang="en-GB"/>
              <a:t>Group 3 | 5218COMP: Secure Software Development | LJMU</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4</a:t>
            </a:fld>
            <a:endParaRPr lang="en-GB"/>
          </a:p>
        </p:txBody>
      </p:sp>
    </p:spTree>
    <p:extLst>
      <p:ext uri="{BB962C8B-B14F-4D97-AF65-F5344CB8AC3E}">
        <p14:creationId xmlns:p14="http://schemas.microsoft.com/office/powerpoint/2010/main" val="2406621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rtlCol="0"/>
          <a:lstStyle>
            <a:defPPr>
              <a:defRPr lang="en-GB"/>
            </a:defPPr>
          </a:lstStyle>
          <a:p>
            <a:pPr rtl="0"/>
            <a:r>
              <a:rPr lang="en-GB"/>
              <a:t>Audit Procedure</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rtlCol="0"/>
          <a:lstStyle>
            <a:defPPr>
              <a:defRPr lang="en-GB"/>
            </a:defPPr>
          </a:lstStyle>
          <a:p>
            <a:pPr rtl="0"/>
            <a:r>
              <a:rPr lang="en-GB"/>
              <a:t>Code Vulnerability Scanners</a:t>
            </a:r>
          </a:p>
          <a:p>
            <a:pPr rtl="0"/>
            <a:r>
              <a:rPr lang="en-GB"/>
              <a:t>(Dynamic Analysis)</a:t>
            </a:r>
          </a:p>
          <a:p>
            <a:pPr rtl="0"/>
            <a:endParaRPr lang="en-GB"/>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p:txBody>
          <a:bodyPr rtlCol="0"/>
          <a:lstStyle>
            <a:defPPr>
              <a:defRPr lang="en-GB"/>
            </a:defPPr>
          </a:lstStyle>
          <a:p>
            <a:pPr algn="just" rtl="0"/>
            <a:r>
              <a:rPr lang="en-GB"/>
              <a:t>We then decided to run our sites through a couple of scanners (OWASP &amp; Visual Code Grapper)</a:t>
            </a:r>
          </a:p>
          <a:p>
            <a:pPr algn="just" rtl="0"/>
            <a:r>
              <a:rPr lang="en-GB"/>
              <a:t>This allowed us to pick up on issues that we didn’t find in the initial findings and allowed us to dig deeper further into out code.</a:t>
            </a:r>
          </a:p>
          <a:p>
            <a:pPr algn="just" rtl="0"/>
            <a:r>
              <a:rPr lang="en-GB"/>
              <a:t>We Then Analysed The Scanner Reports to get an understanding of the vulnerabilities in the site.</a:t>
            </a:r>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a:xfrm>
            <a:off x="336404" y="6237287"/>
            <a:ext cx="5759595" cy="365125"/>
          </a:xfrm>
        </p:spPr>
        <p:txBody>
          <a:bodyPr rtlCol="0"/>
          <a:lstStyle>
            <a:defPPr>
              <a:defRPr lang="en-GB"/>
            </a:defPPr>
          </a:lstStyle>
          <a:p>
            <a:pPr rtl="0"/>
            <a:r>
              <a:rPr lang="en-GB"/>
              <a:t>Group 3 | 5218COMP: Secure Software Development | LJMU</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5</a:t>
            </a:fld>
            <a:endParaRPr lang="en-GB"/>
          </a:p>
        </p:txBody>
      </p:sp>
    </p:spTree>
    <p:extLst>
      <p:ext uri="{BB962C8B-B14F-4D97-AF65-F5344CB8AC3E}">
        <p14:creationId xmlns:p14="http://schemas.microsoft.com/office/powerpoint/2010/main" val="3457542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849351" y="365125"/>
            <a:ext cx="10515600" cy="1325563"/>
          </a:xfrm>
        </p:spPr>
        <p:txBody>
          <a:bodyPr rtlCol="0"/>
          <a:lstStyle>
            <a:defPPr>
              <a:defRPr lang="en-GB"/>
            </a:defPPr>
          </a:lstStyle>
          <a:p>
            <a:r>
              <a:rPr lang="en-GB"/>
              <a:t>Audit Evidence: Security Scanner Reports From Dynamic Analysis</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a:xfrm>
            <a:off x="9140971" y="6226198"/>
            <a:ext cx="2743200" cy="365125"/>
          </a:xfrm>
        </p:spPr>
        <p:txBody>
          <a:bodyPr rtlCol="0"/>
          <a:lstStyle>
            <a:defPPr>
              <a:defRPr lang="en-GB"/>
            </a:defPPr>
          </a:lstStyle>
          <a:p>
            <a:fld id="{FE024F78-56A6-7740-B68D-8D4D026EDF3F}" type="slidenum">
              <a:rPr lang="en-GB" smtClean="0"/>
              <a:pPr/>
              <a:t>6</a:t>
            </a:fld>
            <a:endParaRPr lang="en-GB"/>
          </a:p>
        </p:txBody>
      </p:sp>
      <p:grpSp>
        <p:nvGrpSpPr>
          <p:cNvPr id="12" name="Group 11">
            <a:extLst>
              <a:ext uri="{FF2B5EF4-FFF2-40B4-BE49-F238E27FC236}">
                <a16:creationId xmlns:a16="http://schemas.microsoft.com/office/drawing/2014/main" id="{4E16B448-E6EC-5099-DC12-7CFBD995B6F0}"/>
              </a:ext>
            </a:extLst>
          </p:cNvPr>
          <p:cNvGrpSpPr/>
          <p:nvPr/>
        </p:nvGrpSpPr>
        <p:grpSpPr>
          <a:xfrm>
            <a:off x="2585547" y="1690688"/>
            <a:ext cx="7020905" cy="4935934"/>
            <a:chOff x="1599893" y="1806377"/>
            <a:chExt cx="7020905" cy="4935934"/>
          </a:xfrm>
        </p:grpSpPr>
        <p:pic>
          <p:nvPicPr>
            <p:cNvPr id="9" name="Picture 8">
              <a:extLst>
                <a:ext uri="{FF2B5EF4-FFF2-40B4-BE49-F238E27FC236}">
                  <a16:creationId xmlns:a16="http://schemas.microsoft.com/office/drawing/2014/main" id="{F10C02B8-263F-C8A6-3805-6DA31FDC28F7}"/>
                </a:ext>
              </a:extLst>
            </p:cNvPr>
            <p:cNvPicPr>
              <a:picLocks noChangeAspect="1"/>
            </p:cNvPicPr>
            <p:nvPr/>
          </p:nvPicPr>
          <p:blipFill>
            <a:blip r:embed="rId3"/>
            <a:stretch>
              <a:fillRect/>
            </a:stretch>
          </p:blipFill>
          <p:spPr>
            <a:xfrm>
              <a:off x="1599893" y="4735419"/>
              <a:ext cx="7019853" cy="2006892"/>
            </a:xfrm>
            <a:prstGeom prst="rect">
              <a:avLst/>
            </a:prstGeom>
          </p:spPr>
        </p:pic>
        <p:pic>
          <p:nvPicPr>
            <p:cNvPr id="10" name="Picture 9">
              <a:extLst>
                <a:ext uri="{FF2B5EF4-FFF2-40B4-BE49-F238E27FC236}">
                  <a16:creationId xmlns:a16="http://schemas.microsoft.com/office/drawing/2014/main" id="{594A6156-35C6-8201-C999-BD2F2E9FCC7E}"/>
                </a:ext>
              </a:extLst>
            </p:cNvPr>
            <p:cNvPicPr>
              <a:picLocks noChangeAspect="1"/>
            </p:cNvPicPr>
            <p:nvPr/>
          </p:nvPicPr>
          <p:blipFill>
            <a:blip r:embed="rId4"/>
            <a:stretch>
              <a:fillRect/>
            </a:stretch>
          </p:blipFill>
          <p:spPr>
            <a:xfrm>
              <a:off x="1599893" y="1806377"/>
              <a:ext cx="7020905" cy="2857899"/>
            </a:xfrm>
            <a:prstGeom prst="rect">
              <a:avLst/>
            </a:prstGeom>
          </p:spPr>
        </p:pic>
      </p:grpSp>
    </p:spTree>
    <p:extLst>
      <p:ext uri="{BB962C8B-B14F-4D97-AF65-F5344CB8AC3E}">
        <p14:creationId xmlns:p14="http://schemas.microsoft.com/office/powerpoint/2010/main" val="733088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rtlCol="0"/>
          <a:lstStyle>
            <a:defPPr>
              <a:defRPr lang="en-GB"/>
            </a:defPPr>
          </a:lstStyle>
          <a:p>
            <a:pPr rtl="0"/>
            <a:r>
              <a:rPr lang="en-GB"/>
              <a:t>Audit Procedure</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rtlCol="0"/>
          <a:lstStyle>
            <a:defPPr>
              <a:defRPr lang="en-GB"/>
            </a:defPPr>
          </a:lstStyle>
          <a:p>
            <a:pPr rtl="0"/>
            <a:r>
              <a:rPr lang="en-GB"/>
              <a:t>Deep Code Analysis (Post-Scanner)</a:t>
            </a:r>
          </a:p>
          <a:p>
            <a:pPr rtl="0"/>
            <a:r>
              <a:rPr lang="en-GB"/>
              <a:t>(Manual Review)</a:t>
            </a:r>
          </a:p>
          <a:p>
            <a:pPr rtl="0"/>
            <a:endParaRPr lang="en-GB"/>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p:txBody>
          <a:bodyPr rtlCol="0"/>
          <a:lstStyle>
            <a:defPPr>
              <a:defRPr lang="en-GB"/>
            </a:defPPr>
          </a:lstStyle>
          <a:p>
            <a:pPr algn="just" rtl="0"/>
            <a:r>
              <a:rPr lang="en-GB"/>
              <a:t>Following On From The Scanners We Had A Manual Review Deeply Analysing Code Files &amp; Vulnerabilities Picked Up By The Scanner.</a:t>
            </a:r>
          </a:p>
          <a:p>
            <a:pPr rtl="0"/>
            <a:endParaRPr lang="en-GB"/>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a:xfrm>
            <a:off x="336404" y="6237287"/>
            <a:ext cx="5759595" cy="365125"/>
          </a:xfrm>
        </p:spPr>
        <p:txBody>
          <a:bodyPr rtlCol="0"/>
          <a:lstStyle>
            <a:defPPr>
              <a:defRPr lang="en-GB"/>
            </a:defPPr>
          </a:lstStyle>
          <a:p>
            <a:pPr rtl="0"/>
            <a:r>
              <a:rPr lang="en-GB"/>
              <a:t>Group 3 | 5218COMP: Secure Software Development | LJMU</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7</a:t>
            </a:fld>
            <a:endParaRPr lang="en-GB"/>
          </a:p>
        </p:txBody>
      </p:sp>
    </p:spTree>
    <p:extLst>
      <p:ext uri="{BB962C8B-B14F-4D97-AF65-F5344CB8AC3E}">
        <p14:creationId xmlns:p14="http://schemas.microsoft.com/office/powerpoint/2010/main" val="2220702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DD080-1E0C-C658-87BD-55FA4AEC8B6F}"/>
              </a:ext>
            </a:extLst>
          </p:cNvPr>
          <p:cNvSpPr>
            <a:spLocks noGrp="1"/>
          </p:cNvSpPr>
          <p:nvPr>
            <p:ph type="title"/>
          </p:nvPr>
        </p:nvSpPr>
        <p:spPr/>
        <p:txBody>
          <a:bodyPr/>
          <a:lstStyle/>
          <a:p>
            <a:r>
              <a:rPr lang="en-GB"/>
              <a:t>Cross Site Scripting (XSS)</a:t>
            </a:r>
          </a:p>
        </p:txBody>
      </p:sp>
      <p:sp>
        <p:nvSpPr>
          <p:cNvPr id="3" name="Text Placeholder 2">
            <a:extLst>
              <a:ext uri="{FF2B5EF4-FFF2-40B4-BE49-F238E27FC236}">
                <a16:creationId xmlns:a16="http://schemas.microsoft.com/office/drawing/2014/main" id="{3328779C-0971-68FB-4E48-C9CDA627C0F6}"/>
              </a:ext>
            </a:extLst>
          </p:cNvPr>
          <p:cNvSpPr>
            <a:spLocks noGrp="1"/>
          </p:cNvSpPr>
          <p:nvPr>
            <p:ph type="body" sz="quarter" idx="30"/>
          </p:nvPr>
        </p:nvSpPr>
        <p:spPr/>
        <p:txBody>
          <a:bodyPr/>
          <a:lstStyle/>
          <a:p>
            <a:r>
              <a:rPr lang="en-GB"/>
              <a:t>Explanation </a:t>
            </a:r>
          </a:p>
        </p:txBody>
      </p:sp>
      <p:sp>
        <p:nvSpPr>
          <p:cNvPr id="4" name="Text Placeholder 3">
            <a:extLst>
              <a:ext uri="{FF2B5EF4-FFF2-40B4-BE49-F238E27FC236}">
                <a16:creationId xmlns:a16="http://schemas.microsoft.com/office/drawing/2014/main" id="{57A34E16-1194-89F3-F02A-5A69B4B9822D}"/>
              </a:ext>
            </a:extLst>
          </p:cNvPr>
          <p:cNvSpPr>
            <a:spLocks noGrp="1"/>
          </p:cNvSpPr>
          <p:nvPr>
            <p:ph type="body" sz="quarter" idx="32"/>
          </p:nvPr>
        </p:nvSpPr>
        <p:spPr/>
        <p:txBody>
          <a:bodyPr/>
          <a:lstStyle/>
          <a:p>
            <a:r>
              <a:rPr lang="en-GB"/>
              <a:t>Evidence </a:t>
            </a:r>
          </a:p>
        </p:txBody>
      </p:sp>
      <p:sp>
        <p:nvSpPr>
          <p:cNvPr id="5" name="Content Placeholder 4">
            <a:extLst>
              <a:ext uri="{FF2B5EF4-FFF2-40B4-BE49-F238E27FC236}">
                <a16:creationId xmlns:a16="http://schemas.microsoft.com/office/drawing/2014/main" id="{DC0989CF-B323-2AB8-9711-2DED7006E883}"/>
              </a:ext>
            </a:extLst>
          </p:cNvPr>
          <p:cNvSpPr>
            <a:spLocks noGrp="1"/>
          </p:cNvSpPr>
          <p:nvPr>
            <p:ph sz="quarter" idx="35"/>
          </p:nvPr>
        </p:nvSpPr>
        <p:spPr/>
        <p:txBody>
          <a:bodyPr/>
          <a:lstStyle/>
          <a:p>
            <a:pPr algn="just"/>
            <a:r>
              <a:rPr lang="en-GB" sz="1400"/>
              <a:t>When untrusted data is included on a page by a web application without sufficient input validation </a:t>
            </a:r>
          </a:p>
          <a:p>
            <a:pPr algn="just"/>
            <a:r>
              <a:rPr lang="en-GB" sz="1400"/>
              <a:t>Users can enter malicious scripts which will end up being executed when the site is run</a:t>
            </a:r>
          </a:p>
          <a:p>
            <a:pPr algn="just"/>
            <a:r>
              <a:rPr lang="en-GB" sz="1400"/>
              <a:t>A malicious script is provided as the post title, as seen by the proof on the right. Because there is insufficient input validation, the page opens and instantly redirects to fridge.com</a:t>
            </a:r>
          </a:p>
          <a:p>
            <a:endParaRPr lang="en-GB"/>
          </a:p>
          <a:p>
            <a:endParaRPr lang="en-GB"/>
          </a:p>
        </p:txBody>
      </p:sp>
      <p:pic>
        <p:nvPicPr>
          <p:cNvPr id="9" name="2024-04-13_23-45-04">
            <a:hlinkClick r:id="" action="ppaction://media"/>
            <a:extLst>
              <a:ext uri="{FF2B5EF4-FFF2-40B4-BE49-F238E27FC236}">
                <a16:creationId xmlns:a16="http://schemas.microsoft.com/office/drawing/2014/main" id="{0C6A9EA4-7C5B-02E8-D686-17DBA1522D2A}"/>
              </a:ext>
            </a:extLst>
          </p:cNvPr>
          <p:cNvPicPr>
            <a:picLocks noGrp="1" noChangeAspect="1"/>
          </p:cNvPicPr>
          <p:nvPr>
            <p:ph sz="quarter" idx="36"/>
            <a:videoFile r:link="rId1"/>
            <p:extLst>
              <p:ext uri="{DAA4B4D4-6D71-4841-9C94-3DE7FCFB9230}">
                <p14:media xmlns:p14="http://schemas.microsoft.com/office/powerpoint/2010/main" r:embed="rId2">
                  <p14:trim st="17551" end="4248"/>
                </p14:media>
              </p:ext>
            </p:extLst>
          </p:nvPr>
        </p:nvPicPr>
        <p:blipFill>
          <a:blip r:embed="rId5"/>
          <a:stretch>
            <a:fillRect/>
          </a:stretch>
        </p:blipFill>
        <p:spPr>
          <a:xfrm>
            <a:off x="6965950" y="3502025"/>
            <a:ext cx="3911600" cy="2200275"/>
          </a:xfrm>
        </p:spPr>
      </p:pic>
      <p:sp>
        <p:nvSpPr>
          <p:cNvPr id="7" name="Footer Placeholder 6">
            <a:extLst>
              <a:ext uri="{FF2B5EF4-FFF2-40B4-BE49-F238E27FC236}">
                <a16:creationId xmlns:a16="http://schemas.microsoft.com/office/drawing/2014/main" id="{6BDC1CD5-298B-C1EE-BF2D-1BA49761FC8D}"/>
              </a:ext>
            </a:extLst>
          </p:cNvPr>
          <p:cNvSpPr>
            <a:spLocks noGrp="1"/>
          </p:cNvSpPr>
          <p:nvPr>
            <p:ph type="ftr" sz="quarter" idx="11"/>
          </p:nvPr>
        </p:nvSpPr>
        <p:spPr/>
        <p:txBody>
          <a:bodyPr/>
          <a:lstStyle/>
          <a:p>
            <a:pPr rtl="0"/>
            <a:r>
              <a:rPr lang="en-GB"/>
              <a:t>Group 3 | 5218COMP: Secure Software Development | LJMU</a:t>
            </a:r>
          </a:p>
        </p:txBody>
      </p:sp>
      <p:sp>
        <p:nvSpPr>
          <p:cNvPr id="8" name="Slide Number Placeholder 7">
            <a:extLst>
              <a:ext uri="{FF2B5EF4-FFF2-40B4-BE49-F238E27FC236}">
                <a16:creationId xmlns:a16="http://schemas.microsoft.com/office/drawing/2014/main" id="{4B2D5050-52A1-AD99-A017-54398C84EA98}"/>
              </a:ext>
            </a:extLst>
          </p:cNvPr>
          <p:cNvSpPr>
            <a:spLocks noGrp="1"/>
          </p:cNvSpPr>
          <p:nvPr>
            <p:ph type="sldNum" sz="quarter" idx="12"/>
          </p:nvPr>
        </p:nvSpPr>
        <p:spPr/>
        <p:txBody>
          <a:bodyPr/>
          <a:lstStyle/>
          <a:p>
            <a:pPr rtl="0"/>
            <a:fld id="{FE024F78-56A6-7740-B68D-8D4D026EDF3F}" type="slidenum">
              <a:rPr lang="en-GB" smtClean="0"/>
              <a:pPr rtl="0"/>
              <a:t>8</a:t>
            </a:fld>
            <a:endParaRPr lang="en-GB"/>
          </a:p>
        </p:txBody>
      </p:sp>
    </p:spTree>
    <p:extLst>
      <p:ext uri="{BB962C8B-B14F-4D97-AF65-F5344CB8AC3E}">
        <p14:creationId xmlns:p14="http://schemas.microsoft.com/office/powerpoint/2010/main" val="195150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2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356AD-7B68-E5F5-6EBE-043837B94AE5}"/>
              </a:ext>
            </a:extLst>
          </p:cNvPr>
          <p:cNvSpPr>
            <a:spLocks noGrp="1"/>
          </p:cNvSpPr>
          <p:nvPr>
            <p:ph type="title"/>
          </p:nvPr>
        </p:nvSpPr>
        <p:spPr/>
        <p:txBody>
          <a:bodyPr/>
          <a:lstStyle/>
          <a:p>
            <a:r>
              <a:rPr lang="en-GB"/>
              <a:t>SQL Injection</a:t>
            </a:r>
          </a:p>
        </p:txBody>
      </p:sp>
      <p:sp>
        <p:nvSpPr>
          <p:cNvPr id="3" name="Text Placeholder 2">
            <a:extLst>
              <a:ext uri="{FF2B5EF4-FFF2-40B4-BE49-F238E27FC236}">
                <a16:creationId xmlns:a16="http://schemas.microsoft.com/office/drawing/2014/main" id="{D7D5D865-D44D-0A6E-8463-9C562F08DA91}"/>
              </a:ext>
            </a:extLst>
          </p:cNvPr>
          <p:cNvSpPr>
            <a:spLocks noGrp="1"/>
          </p:cNvSpPr>
          <p:nvPr>
            <p:ph type="body" sz="quarter" idx="30"/>
          </p:nvPr>
        </p:nvSpPr>
        <p:spPr/>
        <p:txBody>
          <a:bodyPr/>
          <a:lstStyle/>
          <a:p>
            <a:r>
              <a:rPr lang="en-GB"/>
              <a:t>Explanation</a:t>
            </a:r>
          </a:p>
        </p:txBody>
      </p:sp>
      <p:sp>
        <p:nvSpPr>
          <p:cNvPr id="4" name="Text Placeholder 3">
            <a:extLst>
              <a:ext uri="{FF2B5EF4-FFF2-40B4-BE49-F238E27FC236}">
                <a16:creationId xmlns:a16="http://schemas.microsoft.com/office/drawing/2014/main" id="{19426B72-B9E1-2DB9-803A-78314136AE48}"/>
              </a:ext>
            </a:extLst>
          </p:cNvPr>
          <p:cNvSpPr>
            <a:spLocks noGrp="1"/>
          </p:cNvSpPr>
          <p:nvPr>
            <p:ph type="body" sz="quarter" idx="32"/>
          </p:nvPr>
        </p:nvSpPr>
        <p:spPr/>
        <p:txBody>
          <a:bodyPr/>
          <a:lstStyle/>
          <a:p>
            <a:r>
              <a:rPr lang="en-GB"/>
              <a:t>Evidence</a:t>
            </a:r>
          </a:p>
        </p:txBody>
      </p:sp>
      <p:sp>
        <p:nvSpPr>
          <p:cNvPr id="5" name="Content Placeholder 4">
            <a:extLst>
              <a:ext uri="{FF2B5EF4-FFF2-40B4-BE49-F238E27FC236}">
                <a16:creationId xmlns:a16="http://schemas.microsoft.com/office/drawing/2014/main" id="{34ECCE13-0CF1-6754-521A-EE37A4C7294E}"/>
              </a:ext>
            </a:extLst>
          </p:cNvPr>
          <p:cNvSpPr>
            <a:spLocks noGrp="1"/>
          </p:cNvSpPr>
          <p:nvPr>
            <p:ph sz="quarter" idx="35"/>
          </p:nvPr>
        </p:nvSpPr>
        <p:spPr/>
        <p:txBody>
          <a:bodyPr/>
          <a:lstStyle/>
          <a:p>
            <a:pPr algn="just"/>
            <a:r>
              <a:rPr lang="en-GB" sz="1200"/>
              <a:t>Is a vulnerability in online security that lets hackers change the queries that a programme sends to its database. </a:t>
            </a:r>
          </a:p>
          <a:p>
            <a:pPr algn="just"/>
            <a:r>
              <a:rPr lang="en-GB" sz="1200"/>
              <a:t>Attackers can use this to access, modify and delete data</a:t>
            </a:r>
          </a:p>
          <a:p>
            <a:pPr algn="just"/>
            <a:r>
              <a:rPr lang="en-GB" sz="1200"/>
              <a:t>In this case, if the variables like $title, $content, or $genre are directly taken from user input without proper sanitization, an attacker could potentially manipulate the SQL query to perform unauthorized actions on the database.</a:t>
            </a:r>
          </a:p>
        </p:txBody>
      </p:sp>
      <p:sp>
        <p:nvSpPr>
          <p:cNvPr id="7" name="Footer Placeholder 6">
            <a:extLst>
              <a:ext uri="{FF2B5EF4-FFF2-40B4-BE49-F238E27FC236}">
                <a16:creationId xmlns:a16="http://schemas.microsoft.com/office/drawing/2014/main" id="{EDEAAE42-CCEF-6CC5-E0C4-E60C459DD89A}"/>
              </a:ext>
            </a:extLst>
          </p:cNvPr>
          <p:cNvSpPr>
            <a:spLocks noGrp="1"/>
          </p:cNvSpPr>
          <p:nvPr>
            <p:ph type="ftr" sz="quarter" idx="11"/>
          </p:nvPr>
        </p:nvSpPr>
        <p:spPr/>
        <p:txBody>
          <a:bodyPr/>
          <a:lstStyle/>
          <a:p>
            <a:pPr rtl="0"/>
            <a:r>
              <a:rPr lang="en-GB"/>
              <a:t>Group 3 | 5218COMP: Secure Software Development | LJMU</a:t>
            </a:r>
          </a:p>
        </p:txBody>
      </p:sp>
      <p:sp>
        <p:nvSpPr>
          <p:cNvPr id="8" name="Slide Number Placeholder 7">
            <a:extLst>
              <a:ext uri="{FF2B5EF4-FFF2-40B4-BE49-F238E27FC236}">
                <a16:creationId xmlns:a16="http://schemas.microsoft.com/office/drawing/2014/main" id="{83F9EE18-CDD0-B4BD-9E27-8782D00F3DF4}"/>
              </a:ext>
            </a:extLst>
          </p:cNvPr>
          <p:cNvSpPr>
            <a:spLocks noGrp="1"/>
          </p:cNvSpPr>
          <p:nvPr>
            <p:ph type="sldNum" sz="quarter" idx="12"/>
          </p:nvPr>
        </p:nvSpPr>
        <p:spPr/>
        <p:txBody>
          <a:bodyPr/>
          <a:lstStyle/>
          <a:p>
            <a:pPr rtl="0"/>
            <a:fld id="{FE024F78-56A6-7740-B68D-8D4D026EDF3F}" type="slidenum">
              <a:rPr lang="en-GB" smtClean="0"/>
              <a:pPr rtl="0"/>
              <a:t>9</a:t>
            </a:fld>
            <a:endParaRPr lang="en-GB"/>
          </a:p>
        </p:txBody>
      </p:sp>
      <p:sp>
        <p:nvSpPr>
          <p:cNvPr id="9" name="Content Placeholder 5">
            <a:extLst>
              <a:ext uri="{FF2B5EF4-FFF2-40B4-BE49-F238E27FC236}">
                <a16:creationId xmlns:a16="http://schemas.microsoft.com/office/drawing/2014/main" id="{721D9B7E-879B-88AA-DDB7-A37C8C9826C0}"/>
              </a:ext>
            </a:extLst>
          </p:cNvPr>
          <p:cNvSpPr>
            <a:spLocks noGrp="1"/>
          </p:cNvSpPr>
          <p:nvPr>
            <p:ph sz="quarter" idx="36"/>
          </p:nvPr>
        </p:nvSpPr>
        <p:spPr>
          <a:xfrm>
            <a:off x="6965950" y="3448050"/>
            <a:ext cx="3911600" cy="2308225"/>
          </a:xfrm>
          <a:solidFill>
            <a:srgbClr val="1F1F1F"/>
          </a:solidFill>
        </p:spPr>
        <p:txBody>
          <a:bodyPr/>
          <a:lstStyle/>
          <a:p>
            <a:pPr marL="0" indent="0">
              <a:buNone/>
            </a:pPr>
            <a:r>
              <a:rPr lang="en-GB" b="0">
                <a:solidFill>
                  <a:srgbClr val="D4D4D4"/>
                </a:solidFill>
                <a:effectLst/>
                <a:highlight>
                  <a:srgbClr val="1F1F1F"/>
                </a:highlight>
                <a:latin typeface="Consolas" panose="020B0609020204030204" pitchFamily="49" charset="0"/>
              </a:rPr>
              <a:t> </a:t>
            </a:r>
            <a:r>
              <a:rPr lang="en-GB" b="0">
                <a:solidFill>
                  <a:srgbClr val="9CDCFE"/>
                </a:solidFill>
                <a:effectLst/>
                <a:highlight>
                  <a:srgbClr val="1F1F1F"/>
                </a:highlight>
                <a:latin typeface="Consolas" panose="020B0609020204030204" pitchFamily="49" charset="0"/>
              </a:rPr>
              <a:t>$</a:t>
            </a:r>
            <a:r>
              <a:rPr lang="en-GB" b="0" err="1">
                <a:solidFill>
                  <a:srgbClr val="9CDCFE"/>
                </a:solidFill>
                <a:effectLst/>
                <a:highlight>
                  <a:srgbClr val="1F1F1F"/>
                </a:highlight>
                <a:latin typeface="Consolas" panose="020B0609020204030204" pitchFamily="49" charset="0"/>
              </a:rPr>
              <a:t>sql</a:t>
            </a:r>
            <a:r>
              <a:rPr lang="en-GB" b="0">
                <a:solidFill>
                  <a:srgbClr val="D4D4D4"/>
                </a:solidFill>
                <a:effectLst/>
                <a:highlight>
                  <a:srgbClr val="1F1F1F"/>
                </a:highlight>
                <a:latin typeface="Consolas" panose="020B0609020204030204" pitchFamily="49" charset="0"/>
              </a:rPr>
              <a:t> = </a:t>
            </a:r>
            <a:r>
              <a:rPr lang="en-GB" b="0">
                <a:solidFill>
                  <a:srgbClr val="CE9178"/>
                </a:solidFill>
                <a:effectLst/>
                <a:highlight>
                  <a:srgbClr val="1F1F1F"/>
                </a:highlight>
                <a:latin typeface="Consolas" panose="020B0609020204030204" pitchFamily="49" charset="0"/>
              </a:rPr>
              <a:t>"</a:t>
            </a:r>
            <a:r>
              <a:rPr lang="en-GB" b="0">
                <a:solidFill>
                  <a:srgbClr val="569CD6"/>
                </a:solidFill>
                <a:effectLst/>
                <a:highlight>
                  <a:srgbClr val="1F1F1F"/>
                </a:highlight>
                <a:latin typeface="Consolas" panose="020B0609020204030204" pitchFamily="49" charset="0"/>
              </a:rPr>
              <a:t>INSERT INTO</a:t>
            </a:r>
            <a:r>
              <a:rPr lang="en-GB" b="0">
                <a:solidFill>
                  <a:srgbClr val="CE9178"/>
                </a:solidFill>
                <a:effectLst/>
                <a:highlight>
                  <a:srgbClr val="1F1F1F"/>
                </a:highlight>
                <a:latin typeface="Consolas" panose="020B0609020204030204" pitchFamily="49" charset="0"/>
              </a:rPr>
              <a:t> article (title, content, genre)</a:t>
            </a:r>
            <a:endParaRPr lang="en-GB" b="0">
              <a:solidFill>
                <a:srgbClr val="CCCCCC"/>
              </a:solidFill>
              <a:effectLst/>
              <a:highlight>
                <a:srgbClr val="1F1F1F"/>
              </a:highlight>
              <a:latin typeface="Consolas" panose="020B0609020204030204" pitchFamily="49" charset="0"/>
            </a:endParaRPr>
          </a:p>
          <a:p>
            <a:pPr marL="0" indent="0">
              <a:buNone/>
            </a:pPr>
            <a:r>
              <a:rPr lang="en-GB" b="0">
                <a:solidFill>
                  <a:srgbClr val="569CD6"/>
                </a:solidFill>
                <a:effectLst/>
                <a:highlight>
                  <a:srgbClr val="1F1F1F"/>
                </a:highlight>
                <a:latin typeface="Consolas" panose="020B0609020204030204" pitchFamily="49" charset="0"/>
              </a:rPr>
              <a:t>VALUES</a:t>
            </a:r>
            <a:r>
              <a:rPr lang="en-GB" b="0">
                <a:solidFill>
                  <a:srgbClr val="CE9178"/>
                </a:solidFill>
                <a:effectLst/>
                <a:highlight>
                  <a:srgbClr val="1F1F1F"/>
                </a:highlight>
                <a:latin typeface="Consolas" panose="020B0609020204030204" pitchFamily="49" charset="0"/>
              </a:rPr>
              <a:t> ('</a:t>
            </a:r>
            <a:r>
              <a:rPr lang="en-GB" b="0">
                <a:solidFill>
                  <a:srgbClr val="9CDCFE"/>
                </a:solidFill>
                <a:effectLst/>
                <a:highlight>
                  <a:srgbClr val="1F1F1F"/>
                </a:highlight>
                <a:latin typeface="Consolas" panose="020B0609020204030204" pitchFamily="49" charset="0"/>
              </a:rPr>
              <a:t>$title</a:t>
            </a:r>
            <a:r>
              <a:rPr lang="en-GB" b="0">
                <a:solidFill>
                  <a:srgbClr val="CE9178"/>
                </a:solidFill>
                <a:effectLst/>
                <a:highlight>
                  <a:srgbClr val="1F1F1F"/>
                </a:highlight>
                <a:latin typeface="Consolas" panose="020B0609020204030204" pitchFamily="49" charset="0"/>
              </a:rPr>
              <a:t>', '</a:t>
            </a:r>
            <a:r>
              <a:rPr lang="en-GB" b="0">
                <a:solidFill>
                  <a:srgbClr val="9CDCFE"/>
                </a:solidFill>
                <a:effectLst/>
                <a:highlight>
                  <a:srgbClr val="1F1F1F"/>
                </a:highlight>
                <a:latin typeface="Consolas" panose="020B0609020204030204" pitchFamily="49" charset="0"/>
              </a:rPr>
              <a:t>$content</a:t>
            </a:r>
            <a:r>
              <a:rPr lang="en-GB" b="0">
                <a:solidFill>
                  <a:srgbClr val="CE9178"/>
                </a:solidFill>
                <a:effectLst/>
                <a:highlight>
                  <a:srgbClr val="1F1F1F"/>
                </a:highlight>
                <a:latin typeface="Consolas" panose="020B0609020204030204" pitchFamily="49" charset="0"/>
              </a:rPr>
              <a:t>', '</a:t>
            </a:r>
            <a:r>
              <a:rPr lang="en-GB" b="0">
                <a:solidFill>
                  <a:srgbClr val="9CDCFE"/>
                </a:solidFill>
                <a:effectLst/>
                <a:highlight>
                  <a:srgbClr val="1F1F1F"/>
                </a:highlight>
                <a:latin typeface="Consolas" panose="020B0609020204030204" pitchFamily="49" charset="0"/>
              </a:rPr>
              <a:t>$genre</a:t>
            </a:r>
            <a:r>
              <a:rPr lang="en-GB" b="0">
                <a:solidFill>
                  <a:srgbClr val="CE9178"/>
                </a:solidFill>
                <a:effectLst/>
                <a:highlight>
                  <a:srgbClr val="1F1F1F"/>
                </a:highlight>
                <a:latin typeface="Consolas" panose="020B0609020204030204" pitchFamily="49" charset="0"/>
              </a:rPr>
              <a:t>')"</a:t>
            </a:r>
            <a:r>
              <a:rPr lang="en-GB" b="0">
                <a:solidFill>
                  <a:srgbClr val="D4D4D4"/>
                </a:solidFill>
                <a:effectLst/>
                <a:highlight>
                  <a:srgbClr val="1F1F1F"/>
                </a:highlight>
                <a:latin typeface="Consolas" panose="020B0609020204030204" pitchFamily="49" charset="0"/>
              </a:rPr>
              <a:t>;</a:t>
            </a:r>
            <a:endParaRPr lang="en-GB" b="0">
              <a:solidFill>
                <a:srgbClr val="CCCCCC"/>
              </a:solidFill>
              <a:effectLst/>
              <a:highlight>
                <a:srgbClr val="1F1F1F"/>
              </a:highlight>
              <a:latin typeface="Consolas" panose="020B0609020204030204" pitchFamily="49" charset="0"/>
            </a:endParaRPr>
          </a:p>
          <a:p>
            <a:pPr marL="0" indent="0">
              <a:buNone/>
            </a:pPr>
            <a:endParaRPr lang="en-GB"/>
          </a:p>
        </p:txBody>
      </p:sp>
    </p:spTree>
    <p:extLst>
      <p:ext uri="{BB962C8B-B14F-4D97-AF65-F5344CB8AC3E}">
        <p14:creationId xmlns:p14="http://schemas.microsoft.com/office/powerpoint/2010/main" val="21589080"/>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6774621_TF11936837_Win32" id="{6FE25588-2BEE-489B-94A5-B1411D9D03CB}" vid="{0FF049F1-5D48-447F-9C87-2D2E007BA3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DD645B-D823-4D85-A8AC-AFAC8212B2F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86D7367-F508-4F80-B02C-79260B726607}">
  <ds:schemaRefs>
    <ds:schemaRef ds:uri="http://schemas.microsoft.com/sharepoint/v3"/>
    <ds:schemaRef ds:uri="http://schemas.microsoft.com/office/2006/documentManagement/types"/>
    <ds:schemaRef ds:uri="http://schemas.openxmlformats.org/package/2006/metadata/core-properties"/>
    <ds:schemaRef ds:uri="16c05727-aa75-4e4a-9b5f-8a80a1165891"/>
    <ds:schemaRef ds:uri="http://schemas.microsoft.com/office/infopath/2007/PartnerControls"/>
    <ds:schemaRef ds:uri="230e9df3-be65-4c73-a93b-d1236ebd677e"/>
    <ds:schemaRef ds:uri="http://purl.org/dc/dcmitype/"/>
    <ds:schemaRef ds:uri="http://purl.org/dc/elements/1.1/"/>
    <ds:schemaRef ds:uri="http://purl.org/dc/terms/"/>
    <ds:schemaRef ds:uri="71af3243-3dd4-4a8d-8c0d-dd76da1f02a5"/>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4C44BFB8-0B48-48D5-A0BA-9317960E8F6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{18B56D48-ED48-42D2-8679-FB1D01B82C1D}tf11936837_win32</Template>
  <TotalTime>0</TotalTime>
  <Words>1837</Words>
  <Application>Microsoft Office PowerPoint</Application>
  <PresentationFormat>Widescreen</PresentationFormat>
  <Paragraphs>215</Paragraphs>
  <Slides>18</Slides>
  <Notes>17</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Aptos</vt:lpstr>
      <vt:lpstr>Arial</vt:lpstr>
      <vt:lpstr>Arial Nova</vt:lpstr>
      <vt:lpstr>Biome</vt:lpstr>
      <vt:lpstr>Biome Light</vt:lpstr>
      <vt:lpstr>Calibri</vt:lpstr>
      <vt:lpstr>Consolas</vt:lpstr>
      <vt:lpstr>inter</vt:lpstr>
      <vt:lpstr>Segoe UI</vt:lpstr>
      <vt:lpstr>Office Theme</vt:lpstr>
      <vt:lpstr>Code Audit</vt:lpstr>
      <vt:lpstr>Audit Procedure</vt:lpstr>
      <vt:lpstr>Audit Evidence: An Excerpt Of Our Observation Notes For Static Testing</vt:lpstr>
      <vt:lpstr>Audit Procedure</vt:lpstr>
      <vt:lpstr>Audit Procedure</vt:lpstr>
      <vt:lpstr>Audit Evidence: Security Scanner Reports From Dynamic Analysis</vt:lpstr>
      <vt:lpstr>Audit Procedure</vt:lpstr>
      <vt:lpstr>Cross Site Scripting (XSS)</vt:lpstr>
      <vt:lpstr>SQL Injection</vt:lpstr>
      <vt:lpstr>Cross-Site Request Forgery (CSRF) </vt:lpstr>
      <vt:lpstr>Vulnerabilities</vt:lpstr>
      <vt:lpstr>XSS Vulnerability</vt:lpstr>
      <vt:lpstr>Cross-Site Request Forgery (CSRF) </vt:lpstr>
      <vt:lpstr>The Fixes</vt:lpstr>
      <vt:lpstr>Cross Side Scripting (XSS)</vt:lpstr>
      <vt:lpstr>Cross-Site Request Forgery (CSRF) </vt:lpstr>
      <vt:lpstr>Audit Breakdown</vt:lpstr>
      <vt:lpstr>Thanks For Listening To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Coursework 2</dc:title>
  <dc:creator>Byrne, Bill</dc:creator>
  <cp:lastModifiedBy>Kemp, Joe</cp:lastModifiedBy>
  <cp:revision>2</cp:revision>
  <dcterms:created xsi:type="dcterms:W3CDTF">2024-03-13T16:34:56Z</dcterms:created>
  <dcterms:modified xsi:type="dcterms:W3CDTF">2024-04-17T13:29:50Z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